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636" r:id="rId2"/>
    <p:sldId id="729" r:id="rId3"/>
    <p:sldId id="638" r:id="rId4"/>
    <p:sldId id="639" r:id="rId5"/>
    <p:sldId id="640" r:id="rId6"/>
    <p:sldId id="641" r:id="rId7"/>
    <p:sldId id="642" r:id="rId8"/>
    <p:sldId id="728" r:id="rId9"/>
    <p:sldId id="727" r:id="rId10"/>
    <p:sldId id="646" r:id="rId11"/>
    <p:sldId id="730" r:id="rId12"/>
    <p:sldId id="731" r:id="rId13"/>
    <p:sldId id="732" r:id="rId14"/>
    <p:sldId id="733" r:id="rId15"/>
    <p:sldId id="734" r:id="rId16"/>
    <p:sldId id="645" r:id="rId17"/>
    <p:sldId id="648" r:id="rId18"/>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FF"/>
    <a:srgbClr val="32BC56"/>
    <a:srgbClr val="DC22B4"/>
    <a:srgbClr val="0D9B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7602" autoAdjust="0"/>
  </p:normalViewPr>
  <p:slideViewPr>
    <p:cSldViewPr snapToGrid="0" snapToObjects="1">
      <p:cViewPr>
        <p:scale>
          <a:sx n="84" d="100"/>
          <a:sy n="84" d="100"/>
        </p:scale>
        <p:origin x="-14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30" d="100"/>
          <a:sy n="130" d="100"/>
        </p:scale>
        <p:origin x="-1140"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41968" cy="465297"/>
          </a:xfrm>
          <a:prstGeom prst="rect">
            <a:avLst/>
          </a:prstGeom>
          <a:noFill/>
          <a:ln w="9525">
            <a:noFill/>
            <a:miter lim="800000"/>
            <a:headEnd/>
            <a:tailEnd/>
          </a:ln>
          <a:effectLst/>
        </p:spPr>
        <p:txBody>
          <a:bodyPr vert="horz" wrap="square" lIns="93307" tIns="46653" rIns="93307" bIns="46653" numCol="1" anchor="t" anchorCtr="0" compatLnSpc="1">
            <a:prstTxWarp prst="textNoShape">
              <a:avLst/>
            </a:prstTxWarp>
          </a:bodyPr>
          <a:lstStyle>
            <a:lvl1pPr>
              <a:defRPr sz="1200"/>
            </a:lvl1pPr>
          </a:lstStyle>
          <a:p>
            <a:endParaRPr lang="en-US"/>
          </a:p>
        </p:txBody>
      </p:sp>
      <p:sp>
        <p:nvSpPr>
          <p:cNvPr id="143363" name="Rectangle 3"/>
          <p:cNvSpPr>
            <a:spLocks noGrp="1" noChangeArrowheads="1"/>
          </p:cNvSpPr>
          <p:nvPr>
            <p:ph type="dt" sz="quarter" idx="1"/>
          </p:nvPr>
        </p:nvSpPr>
        <p:spPr bwMode="auto">
          <a:xfrm>
            <a:off x="3976332" y="0"/>
            <a:ext cx="3041968" cy="465297"/>
          </a:xfrm>
          <a:prstGeom prst="rect">
            <a:avLst/>
          </a:prstGeom>
          <a:noFill/>
          <a:ln w="9525">
            <a:noFill/>
            <a:miter lim="800000"/>
            <a:headEnd/>
            <a:tailEnd/>
          </a:ln>
          <a:effectLst/>
        </p:spPr>
        <p:txBody>
          <a:bodyPr vert="horz" wrap="square" lIns="93307" tIns="46653" rIns="93307" bIns="46653" numCol="1" anchor="t" anchorCtr="0" compatLnSpc="1">
            <a:prstTxWarp prst="textNoShape">
              <a:avLst/>
            </a:prstTxWarp>
          </a:bodyPr>
          <a:lstStyle>
            <a:lvl1pPr algn="r">
              <a:defRPr sz="1200"/>
            </a:lvl1pPr>
          </a:lstStyle>
          <a:p>
            <a:pPr>
              <a:defRPr/>
            </a:pPr>
            <a:endParaRPr lang="en-US" dirty="0"/>
          </a:p>
        </p:txBody>
      </p:sp>
      <p:sp>
        <p:nvSpPr>
          <p:cNvPr id="143364" name="Rectangle 4"/>
          <p:cNvSpPr>
            <a:spLocks noGrp="1" noChangeArrowheads="1"/>
          </p:cNvSpPr>
          <p:nvPr>
            <p:ph type="ftr" sz="quarter" idx="2"/>
          </p:nvPr>
        </p:nvSpPr>
        <p:spPr bwMode="auto">
          <a:xfrm>
            <a:off x="0" y="8839014"/>
            <a:ext cx="3041968" cy="465297"/>
          </a:xfrm>
          <a:prstGeom prst="rect">
            <a:avLst/>
          </a:prstGeom>
          <a:noFill/>
          <a:ln w="9525">
            <a:noFill/>
            <a:miter lim="800000"/>
            <a:headEnd/>
            <a:tailEnd/>
          </a:ln>
          <a:effectLst/>
        </p:spPr>
        <p:txBody>
          <a:bodyPr vert="horz" wrap="square" lIns="93307" tIns="46653" rIns="93307" bIns="46653" numCol="1" anchor="b" anchorCtr="0" compatLnSpc="1">
            <a:prstTxWarp prst="textNoShape">
              <a:avLst/>
            </a:prstTxWarp>
          </a:bodyPr>
          <a:lstStyle>
            <a:lvl1pPr>
              <a:defRPr sz="1200"/>
            </a:lvl1pPr>
          </a:lstStyle>
          <a:p>
            <a:endParaRPr lang="en-US"/>
          </a:p>
        </p:txBody>
      </p:sp>
      <p:sp>
        <p:nvSpPr>
          <p:cNvPr id="143365" name="Rectangle 5"/>
          <p:cNvSpPr>
            <a:spLocks noGrp="1" noChangeArrowheads="1"/>
          </p:cNvSpPr>
          <p:nvPr>
            <p:ph type="sldNum" sz="quarter" idx="3"/>
          </p:nvPr>
        </p:nvSpPr>
        <p:spPr bwMode="auto">
          <a:xfrm>
            <a:off x="3976332" y="8839014"/>
            <a:ext cx="3041968" cy="465297"/>
          </a:xfrm>
          <a:prstGeom prst="rect">
            <a:avLst/>
          </a:prstGeom>
          <a:noFill/>
          <a:ln w="9525">
            <a:noFill/>
            <a:miter lim="800000"/>
            <a:headEnd/>
            <a:tailEnd/>
          </a:ln>
          <a:effectLst/>
        </p:spPr>
        <p:txBody>
          <a:bodyPr vert="horz" wrap="square" lIns="93307" tIns="46653" rIns="93307" bIns="46653" numCol="1" anchor="b" anchorCtr="0" compatLnSpc="1">
            <a:prstTxWarp prst="textNoShape">
              <a:avLst/>
            </a:prstTxWarp>
          </a:bodyPr>
          <a:lstStyle>
            <a:lvl1pPr algn="r">
              <a:defRPr sz="1200"/>
            </a:lvl1pPr>
          </a:lstStyle>
          <a:p>
            <a:pPr>
              <a:defRPr/>
            </a:pPr>
            <a:fld id="{873C3209-A6BE-4525-8CAE-972A5E8455CB}" type="slidenum">
              <a:rPr lang="en-US"/>
              <a:pPr>
                <a:defRPr/>
              </a:pPr>
              <a:t>‹#›</a:t>
            </a:fld>
            <a:endParaRPr lang="en-US"/>
          </a:p>
        </p:txBody>
      </p:sp>
    </p:spTree>
    <p:extLst>
      <p:ext uri="{BB962C8B-B14F-4D97-AF65-F5344CB8AC3E}">
        <p14:creationId xmlns:p14="http://schemas.microsoft.com/office/powerpoint/2010/main" val="194967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041968" cy="465297"/>
          </a:xfrm>
          <a:prstGeom prst="rect">
            <a:avLst/>
          </a:prstGeom>
          <a:noFill/>
          <a:ln w="9525">
            <a:noFill/>
            <a:miter lim="800000"/>
            <a:headEnd/>
            <a:tailEnd/>
          </a:ln>
          <a:effectLst/>
        </p:spPr>
        <p:txBody>
          <a:bodyPr vert="horz" wrap="square" lIns="93307" tIns="46653" rIns="93307" bIns="46653" numCol="1" anchor="t" anchorCtr="0" compatLnSpc="1">
            <a:prstTxWarp prst="textNoShape">
              <a:avLst/>
            </a:prstTxWarp>
          </a:bodyPr>
          <a:lstStyle>
            <a:lvl1pPr>
              <a:defRPr sz="1200"/>
            </a:lvl1pPr>
          </a:lstStyle>
          <a:p>
            <a:endParaRPr lang="en-US"/>
          </a:p>
        </p:txBody>
      </p:sp>
      <p:sp>
        <p:nvSpPr>
          <p:cNvPr id="126979" name="Rectangle 3"/>
          <p:cNvSpPr>
            <a:spLocks noGrp="1" noChangeArrowheads="1"/>
          </p:cNvSpPr>
          <p:nvPr>
            <p:ph type="dt" idx="1"/>
          </p:nvPr>
        </p:nvSpPr>
        <p:spPr bwMode="auto">
          <a:xfrm>
            <a:off x="3976332" y="0"/>
            <a:ext cx="3041968" cy="465297"/>
          </a:xfrm>
          <a:prstGeom prst="rect">
            <a:avLst/>
          </a:prstGeom>
          <a:noFill/>
          <a:ln w="9525">
            <a:noFill/>
            <a:miter lim="800000"/>
            <a:headEnd/>
            <a:tailEnd/>
          </a:ln>
          <a:effectLst/>
        </p:spPr>
        <p:txBody>
          <a:bodyPr vert="horz" wrap="square" lIns="93307" tIns="46653" rIns="93307" bIns="46653" numCol="1" anchor="t" anchorCtr="0" compatLnSpc="1">
            <a:prstTxWarp prst="textNoShape">
              <a:avLst/>
            </a:prstTxWarp>
          </a:bodyPr>
          <a:lstStyle>
            <a:lvl1pPr algn="r">
              <a:defRPr sz="1200"/>
            </a:lvl1pPr>
          </a:lstStyle>
          <a:p>
            <a:pPr>
              <a:defRPr/>
            </a:pPr>
            <a:fld id="{37438CB6-646C-4ED1-B03E-2FD408B13F63}" type="datetimeFigureOut">
              <a:rPr lang="en-US"/>
              <a:pPr>
                <a:defRPr/>
              </a:pPr>
              <a:t>3/9/2017</a:t>
            </a:fld>
            <a:endParaRPr lang="en-US"/>
          </a:p>
        </p:txBody>
      </p:sp>
      <p:sp>
        <p:nvSpPr>
          <p:cNvPr id="40964" name="Rectangle 4"/>
          <p:cNvSpPr>
            <a:spLocks noGrp="1" noRot="1" noChangeAspect="1" noChangeArrowheads="1" noTextEdit="1"/>
          </p:cNvSpPr>
          <p:nvPr>
            <p:ph type="sldImg" idx="2"/>
          </p:nvPr>
        </p:nvSpPr>
        <p:spPr bwMode="auto">
          <a:xfrm>
            <a:off x="1184275" y="696913"/>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701994" y="4420315"/>
            <a:ext cx="5615940" cy="4187667"/>
          </a:xfrm>
          <a:prstGeom prst="rect">
            <a:avLst/>
          </a:prstGeom>
          <a:noFill/>
          <a:ln w="9525">
            <a:noFill/>
            <a:miter lim="800000"/>
            <a:headEnd/>
            <a:tailEnd/>
          </a:ln>
          <a:effectLst/>
        </p:spPr>
        <p:txBody>
          <a:bodyPr vert="horz" wrap="square" lIns="93307" tIns="46653" rIns="93307" bIns="466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6982" name="Rectangle 6"/>
          <p:cNvSpPr>
            <a:spLocks noGrp="1" noChangeArrowheads="1"/>
          </p:cNvSpPr>
          <p:nvPr>
            <p:ph type="ftr" sz="quarter" idx="4"/>
          </p:nvPr>
        </p:nvSpPr>
        <p:spPr bwMode="auto">
          <a:xfrm>
            <a:off x="0" y="8839014"/>
            <a:ext cx="3041968" cy="465297"/>
          </a:xfrm>
          <a:prstGeom prst="rect">
            <a:avLst/>
          </a:prstGeom>
          <a:noFill/>
          <a:ln w="9525">
            <a:noFill/>
            <a:miter lim="800000"/>
            <a:headEnd/>
            <a:tailEnd/>
          </a:ln>
          <a:effectLst/>
        </p:spPr>
        <p:txBody>
          <a:bodyPr vert="horz" wrap="square" lIns="93307" tIns="46653" rIns="93307" bIns="46653" numCol="1" anchor="b" anchorCtr="0" compatLnSpc="1">
            <a:prstTxWarp prst="textNoShape">
              <a:avLst/>
            </a:prstTxWarp>
          </a:bodyPr>
          <a:lstStyle>
            <a:lvl1pPr>
              <a:defRPr sz="1200"/>
            </a:lvl1pPr>
          </a:lstStyle>
          <a:p>
            <a:endParaRPr lang="en-US"/>
          </a:p>
        </p:txBody>
      </p:sp>
      <p:sp>
        <p:nvSpPr>
          <p:cNvPr id="126983" name="Rectangle 7"/>
          <p:cNvSpPr>
            <a:spLocks noGrp="1" noChangeArrowheads="1"/>
          </p:cNvSpPr>
          <p:nvPr>
            <p:ph type="sldNum" sz="quarter" idx="5"/>
          </p:nvPr>
        </p:nvSpPr>
        <p:spPr bwMode="auto">
          <a:xfrm>
            <a:off x="3976332" y="8839014"/>
            <a:ext cx="3041968" cy="465297"/>
          </a:xfrm>
          <a:prstGeom prst="rect">
            <a:avLst/>
          </a:prstGeom>
          <a:noFill/>
          <a:ln w="9525">
            <a:noFill/>
            <a:miter lim="800000"/>
            <a:headEnd/>
            <a:tailEnd/>
          </a:ln>
          <a:effectLst/>
        </p:spPr>
        <p:txBody>
          <a:bodyPr vert="horz" wrap="square" lIns="93307" tIns="46653" rIns="93307" bIns="46653" numCol="1" anchor="b" anchorCtr="0" compatLnSpc="1">
            <a:prstTxWarp prst="textNoShape">
              <a:avLst/>
            </a:prstTxWarp>
          </a:bodyPr>
          <a:lstStyle>
            <a:lvl1pPr algn="r">
              <a:defRPr sz="1200"/>
            </a:lvl1pPr>
          </a:lstStyle>
          <a:p>
            <a:pPr>
              <a:defRPr/>
            </a:pPr>
            <a:fld id="{9843BAB7-633B-4055-8F45-6645490AA07E}" type="slidenum">
              <a:rPr lang="en-US"/>
              <a:pPr>
                <a:defRPr/>
              </a:pPr>
              <a:t>‹#›</a:t>
            </a:fld>
            <a:endParaRPr lang="en-US"/>
          </a:p>
        </p:txBody>
      </p:sp>
    </p:spTree>
    <p:extLst>
      <p:ext uri="{BB962C8B-B14F-4D97-AF65-F5344CB8AC3E}">
        <p14:creationId xmlns:p14="http://schemas.microsoft.com/office/powerpoint/2010/main" val="1473354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58114" indent="-291582" eaLnBrk="0" hangingPunct="0">
              <a:defRPr sz="1600">
                <a:solidFill>
                  <a:schemeClr val="tx1"/>
                </a:solidFill>
                <a:latin typeface="Arial" pitchFamily="34" charset="0"/>
              </a:defRPr>
            </a:lvl2pPr>
            <a:lvl3pPr marL="1166328" indent="-233265" eaLnBrk="0" hangingPunct="0">
              <a:defRPr sz="1600">
                <a:solidFill>
                  <a:schemeClr val="tx1"/>
                </a:solidFill>
                <a:latin typeface="Arial" pitchFamily="34" charset="0"/>
              </a:defRPr>
            </a:lvl3pPr>
            <a:lvl4pPr marL="1632859" indent="-233265" eaLnBrk="0" hangingPunct="0">
              <a:defRPr sz="1600">
                <a:solidFill>
                  <a:schemeClr val="tx1"/>
                </a:solidFill>
                <a:latin typeface="Arial" pitchFamily="34" charset="0"/>
              </a:defRPr>
            </a:lvl4pPr>
            <a:lvl5pPr marL="2099391" indent="-233265" eaLnBrk="0" hangingPunct="0">
              <a:defRPr sz="1600">
                <a:solidFill>
                  <a:schemeClr val="tx1"/>
                </a:solidFill>
                <a:latin typeface="Arial" pitchFamily="34" charset="0"/>
              </a:defRPr>
            </a:lvl5pPr>
            <a:lvl6pPr marL="2565922" indent="-233265" defTabSz="466532" eaLnBrk="0" fontAlgn="base" hangingPunct="0">
              <a:spcBef>
                <a:spcPct val="0"/>
              </a:spcBef>
              <a:spcAft>
                <a:spcPct val="0"/>
              </a:spcAft>
              <a:defRPr sz="1600">
                <a:solidFill>
                  <a:schemeClr val="tx1"/>
                </a:solidFill>
                <a:latin typeface="Arial" pitchFamily="34" charset="0"/>
              </a:defRPr>
            </a:lvl6pPr>
            <a:lvl7pPr marL="3032452" indent="-233265" defTabSz="466532" eaLnBrk="0" fontAlgn="base" hangingPunct="0">
              <a:spcBef>
                <a:spcPct val="0"/>
              </a:spcBef>
              <a:spcAft>
                <a:spcPct val="0"/>
              </a:spcAft>
              <a:defRPr sz="1600">
                <a:solidFill>
                  <a:schemeClr val="tx1"/>
                </a:solidFill>
                <a:latin typeface="Arial" pitchFamily="34" charset="0"/>
              </a:defRPr>
            </a:lvl7pPr>
            <a:lvl8pPr marL="3498985" indent="-233265" defTabSz="466532" eaLnBrk="0" fontAlgn="base" hangingPunct="0">
              <a:spcBef>
                <a:spcPct val="0"/>
              </a:spcBef>
              <a:spcAft>
                <a:spcPct val="0"/>
              </a:spcAft>
              <a:defRPr sz="1600">
                <a:solidFill>
                  <a:schemeClr val="tx1"/>
                </a:solidFill>
                <a:latin typeface="Arial" pitchFamily="34" charset="0"/>
              </a:defRPr>
            </a:lvl8pPr>
            <a:lvl9pPr marL="3965517" indent="-233265" defTabSz="466532" eaLnBrk="0" fontAlgn="base" hangingPunct="0">
              <a:spcBef>
                <a:spcPct val="0"/>
              </a:spcBef>
              <a:spcAft>
                <a:spcPct val="0"/>
              </a:spcAft>
              <a:defRPr sz="1600">
                <a:solidFill>
                  <a:schemeClr val="tx1"/>
                </a:solidFill>
                <a:latin typeface="Arial" pitchFamily="34" charset="0"/>
              </a:defRPr>
            </a:lvl9pPr>
          </a:lstStyle>
          <a:p>
            <a:pPr eaLnBrk="1" hangingPunct="1"/>
            <a:fld id="{34D4C523-A168-4E18-9AB6-819C3970BD2C}" type="slidenum">
              <a:rPr lang="en-US" sz="1200"/>
              <a:pPr eaLnBrk="1" hangingPunct="1"/>
              <a:t>1</a:t>
            </a:fld>
            <a:endParaRPr lang="en-US" sz="12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a:t>
            </a:r>
          </a:p>
        </p:txBody>
      </p:sp>
      <p:sp>
        <p:nvSpPr>
          <p:cNvPr id="2" name="Date Placeholder 1"/>
          <p:cNvSpPr>
            <a:spLocks noGrp="1"/>
          </p:cNvSpPr>
          <p:nvPr>
            <p:ph type="dt" idx="10"/>
          </p:nvPr>
        </p:nvSpPr>
        <p:spPr/>
        <p:txBody>
          <a:bodyPr/>
          <a:lstStyle/>
          <a:p>
            <a:pPr>
              <a:defRPr/>
            </a:pPr>
            <a:r>
              <a:rPr lang="en-US" smtClean="0"/>
              <a:t>9/11/2012</a:t>
            </a:r>
            <a:endParaRPr lang="en-US"/>
          </a:p>
        </p:txBody>
      </p:sp>
      <p:sp>
        <p:nvSpPr>
          <p:cNvPr id="3" name="Footer Placeholder 2"/>
          <p:cNvSpPr>
            <a:spLocks noGrp="1"/>
          </p:cNvSpPr>
          <p:nvPr>
            <p:ph type="ftr" sz="quarter" idx="11"/>
          </p:nvPr>
        </p:nvSpPr>
        <p:spPr/>
        <p:txBody>
          <a:bodyPr/>
          <a:lstStyle/>
          <a:p>
            <a:pPr>
              <a:defRPr/>
            </a:pPr>
            <a:r>
              <a:rPr lang="en-US" smtClean="0"/>
              <a:t>Copyright 2012 Celebrations of Life</a:t>
            </a:r>
            <a:endParaRPr lang="en-US"/>
          </a:p>
        </p:txBody>
      </p:sp>
      <p:sp>
        <p:nvSpPr>
          <p:cNvPr id="4" name="Header Placeholder 3"/>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169447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Having life experience and preserving it in the form of an ethical will is a very meaningful and significant activity for an individual to complete.</a:t>
            </a:r>
          </a:p>
          <a:p>
            <a:endParaRPr lang="en-US" dirty="0" smtClean="0"/>
          </a:p>
        </p:txBody>
      </p:sp>
      <p:sp>
        <p:nvSpPr>
          <p:cNvPr id="2" name="Date Placeholder 1"/>
          <p:cNvSpPr>
            <a:spLocks noGrp="1"/>
          </p:cNvSpPr>
          <p:nvPr>
            <p:ph type="dt" idx="10"/>
          </p:nvPr>
        </p:nvSpPr>
        <p:spPr/>
        <p:txBody>
          <a:bodyPr/>
          <a:lstStyle/>
          <a:p>
            <a:pPr>
              <a:defRPr/>
            </a:pPr>
            <a:r>
              <a:rPr lang="en-US" smtClean="0"/>
              <a:t>10/29/2012</a:t>
            </a:r>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5" name="Header Placeholder 4"/>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69635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1030239" y="4420316"/>
            <a:ext cx="5615940" cy="41876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How many of you are familiar with the psychologist, Eric Erickson’s studies on human development? His work basically covers eight phases from birth up to adulthood, then it basically ends with “you become an adult…then you die…”</a:t>
            </a:r>
          </a:p>
          <a:p>
            <a:r>
              <a:rPr lang="en-US" dirty="0" smtClean="0"/>
              <a:t>Dr. Gene Cohen, a gerontologist, found in his work that contrary to popular beliefs, the human mind continues to have positive development and growth with age as long as we keep it active. In his book, The Mature Mind, he defines four new phases of adult life.</a:t>
            </a:r>
          </a:p>
          <a:p>
            <a:r>
              <a:rPr lang="en-US" b="1" dirty="0" smtClean="0"/>
              <a:t>Midlife reevaluation</a:t>
            </a:r>
            <a:r>
              <a:rPr lang="en-US" dirty="0" smtClean="0"/>
              <a:t>: 40s-60s, not a crisis, but a quest to search for what is true and meaningful in our lives</a:t>
            </a:r>
          </a:p>
          <a:p>
            <a:r>
              <a:rPr lang="en-US" b="1" dirty="0" smtClean="0"/>
              <a:t>Liberation</a:t>
            </a:r>
            <a:r>
              <a:rPr lang="en-US" dirty="0" smtClean="0"/>
              <a:t>: 50s-60s, desire to innovate, experiment and free ourselves</a:t>
            </a:r>
          </a:p>
          <a:p>
            <a:r>
              <a:rPr lang="en-US" b="1" dirty="0" smtClean="0"/>
              <a:t>Summing up</a:t>
            </a:r>
            <a:r>
              <a:rPr lang="en-US" dirty="0" smtClean="0"/>
              <a:t>: late 60s-70s, time of resolution and review, desire to give back and share what we have learned</a:t>
            </a:r>
          </a:p>
          <a:p>
            <a:r>
              <a:rPr lang="en-US" b="1" dirty="0" smtClean="0"/>
              <a:t>Encore</a:t>
            </a:r>
            <a:r>
              <a:rPr lang="en-US" dirty="0" smtClean="0"/>
              <a:t>: 70s and beyond, time for an encore rather than a swan song, desire to remain vital</a:t>
            </a:r>
          </a:p>
          <a:p>
            <a:r>
              <a:rPr lang="en-US" dirty="0" smtClean="0"/>
              <a:t>Which is why the Legacy Journey is so important: it provides us with a better sense of who we are, it helps us share our values and wisdom, and it helps us teach our loved ones to give back through generational generosity,</a:t>
            </a:r>
          </a:p>
        </p:txBody>
      </p:sp>
      <p:sp>
        <p:nvSpPr>
          <p:cNvPr id="2" name="Date Placeholder 1"/>
          <p:cNvSpPr>
            <a:spLocks noGrp="1"/>
          </p:cNvSpPr>
          <p:nvPr>
            <p:ph type="dt" idx="10"/>
          </p:nvPr>
        </p:nvSpPr>
        <p:spPr/>
        <p:txBody>
          <a:bodyPr/>
          <a:lstStyle/>
          <a:p>
            <a:pPr>
              <a:defRPr/>
            </a:pPr>
            <a:fld id="{ACD38C9D-0A76-4554-87E3-CB8244A7D005}" type="datetime1">
              <a:rPr lang="en-US" smtClean="0"/>
              <a:pPr>
                <a:defRPr/>
              </a:pPr>
              <a:t>3/9/2017</a:t>
            </a:fld>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5" name="Slide Number Placeholder 4"/>
          <p:cNvSpPr>
            <a:spLocks noGrp="1"/>
          </p:cNvSpPr>
          <p:nvPr>
            <p:ph type="sldNum" sz="quarter" idx="13"/>
          </p:nvPr>
        </p:nvSpPr>
        <p:spPr/>
        <p:txBody>
          <a:bodyPr/>
          <a:lstStyle/>
          <a:p>
            <a:pPr>
              <a:defRPr/>
            </a:pPr>
            <a:fld id="{9843BAB7-633B-4055-8F45-6645490AA07E}" type="slidenum">
              <a:rPr lang="en-US" smtClean="0"/>
              <a:pPr>
                <a:defRPr/>
              </a:pPr>
              <a:t>11</a:t>
            </a:fld>
            <a:endParaRPr lang="en-US" dirty="0"/>
          </a:p>
        </p:txBody>
      </p:sp>
      <p:sp>
        <p:nvSpPr>
          <p:cNvPr id="4" name="Header Placeholder 3"/>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55191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should I write a Ethical Will/Legacy Letter?</a:t>
            </a:r>
            <a:r>
              <a:rPr lang="en-US" altLang="en-US" b="1" dirty="0" smtClean="0"/>
              <a:t> </a:t>
            </a:r>
          </a:p>
          <a:p>
            <a:pPr>
              <a:buFontTx/>
              <a:buChar char="•"/>
            </a:pPr>
            <a:r>
              <a:rPr lang="en-US" altLang="en-US" b="1" dirty="0" smtClean="0"/>
              <a:t>Honor the past: </a:t>
            </a:r>
            <a:r>
              <a:rPr lang="en-US" altLang="en-US" dirty="0" smtClean="0"/>
              <a:t>By remembering family</a:t>
            </a:r>
            <a:r>
              <a:rPr lang="en-US" altLang="en-US" baseline="0" dirty="0" smtClean="0"/>
              <a:t> </a:t>
            </a:r>
            <a:r>
              <a:rPr lang="en-US" altLang="en-US" dirty="0" smtClean="0"/>
              <a:t>history and connecting to our roots</a:t>
            </a:r>
          </a:p>
          <a:p>
            <a:pPr>
              <a:buFontTx/>
              <a:buChar char="•"/>
            </a:pPr>
            <a:r>
              <a:rPr lang="en-US" altLang="en-US" b="1" dirty="0" smtClean="0"/>
              <a:t>Capture the present: </a:t>
            </a:r>
            <a:r>
              <a:rPr lang="en-US" altLang="en-US" dirty="0" smtClean="0"/>
              <a:t>By identifying what we value most</a:t>
            </a:r>
          </a:p>
          <a:p>
            <a:pPr>
              <a:buFontTx/>
              <a:buChar char="•"/>
            </a:pPr>
            <a:r>
              <a:rPr lang="en-US" altLang="en-US" b="1" dirty="0" smtClean="0"/>
              <a:t>Inform the future: </a:t>
            </a:r>
            <a:r>
              <a:rPr lang="en-US" altLang="en-US" dirty="0" smtClean="0"/>
              <a:t>By creating a ‘legacy of the spirit’</a:t>
            </a:r>
          </a:p>
          <a:p>
            <a:r>
              <a:rPr lang="en-US" dirty="0" smtClean="0"/>
              <a:t>I often times will have participants mark this slide as one that is particularly important and valuable.</a:t>
            </a:r>
          </a:p>
          <a:p>
            <a:r>
              <a:rPr lang="en-US" b="1" dirty="0" smtClean="0"/>
              <a:t>Other reasons for the “why”</a:t>
            </a:r>
          </a:p>
          <a:p>
            <a:pPr>
              <a:buFontTx/>
              <a:buChar char="•"/>
            </a:pPr>
            <a:r>
              <a:rPr lang="en-US" altLang="en-US" dirty="0" smtClean="0"/>
              <a:t>If you don’t share your heartfelt wishes, beliefs and values with your loved ones, no one else will</a:t>
            </a:r>
          </a:p>
          <a:p>
            <a:pPr>
              <a:buFontTx/>
              <a:buChar char="•"/>
            </a:pPr>
            <a:r>
              <a:rPr lang="en-US" altLang="en-US" dirty="0" smtClean="0"/>
              <a:t>Lets you reflect and reframe life experiences, and enjoy your achievements</a:t>
            </a:r>
          </a:p>
          <a:p>
            <a:pPr>
              <a:buFontTx/>
              <a:buChar char="•"/>
            </a:pPr>
            <a:r>
              <a:rPr lang="en-US" altLang="en-US" dirty="0" smtClean="0"/>
              <a:t>It helps you identify what you value most and what you stand for </a:t>
            </a:r>
          </a:p>
          <a:p>
            <a:pPr>
              <a:buFontTx/>
              <a:buChar char="•"/>
            </a:pPr>
            <a:r>
              <a:rPr lang="en-US" baseline="0" dirty="0" smtClean="0"/>
              <a:t>Ask participants to </a:t>
            </a:r>
            <a:r>
              <a:rPr lang="en-US" dirty="0" smtClean="0"/>
              <a:t>develop additional reasons to help create ownership</a:t>
            </a:r>
          </a:p>
          <a:p>
            <a:pPr lvl="1"/>
            <a:endParaRPr lang="en-US" altLang="en-US" dirty="0" smtClean="0"/>
          </a:p>
          <a:p>
            <a:r>
              <a:rPr lang="en-US" dirty="0" smtClean="0"/>
              <a:t>Go to exercise #2 on page 13 Linking the Generations</a:t>
            </a:r>
          </a:p>
        </p:txBody>
      </p:sp>
      <p:sp>
        <p:nvSpPr>
          <p:cNvPr id="2" name="Date Placeholder 1"/>
          <p:cNvSpPr>
            <a:spLocks noGrp="1"/>
          </p:cNvSpPr>
          <p:nvPr>
            <p:ph type="dt" idx="10"/>
          </p:nvPr>
        </p:nvSpPr>
        <p:spPr/>
        <p:txBody>
          <a:bodyPr/>
          <a:lstStyle/>
          <a:p>
            <a:pPr>
              <a:defRPr/>
            </a:pPr>
            <a:r>
              <a:rPr lang="en-US" smtClean="0"/>
              <a:t>10/29/2012</a:t>
            </a:r>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5" name="Header Placeholder 4"/>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71430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Personalize this to your next steps</a:t>
            </a:r>
            <a:endParaRPr lang="en-US" dirty="0"/>
          </a:p>
        </p:txBody>
      </p:sp>
      <p:sp>
        <p:nvSpPr>
          <p:cNvPr id="4" name="Slide Number Placeholder 3"/>
          <p:cNvSpPr>
            <a:spLocks noGrp="1"/>
          </p:cNvSpPr>
          <p:nvPr>
            <p:ph type="sldNum" sz="quarter" idx="10"/>
          </p:nvPr>
        </p:nvSpPr>
        <p:spPr/>
        <p:txBody>
          <a:bodyPr/>
          <a:lstStyle/>
          <a:p>
            <a:pPr>
              <a:defRPr/>
            </a:pPr>
            <a:fld id="{876106FA-725F-46F5-9F4A-467F46237F37}" type="slidenum">
              <a:rPr lang="en-US" smtClean="0"/>
              <a:pPr>
                <a:defRPr/>
              </a:pPr>
              <a:t>17</a:t>
            </a:fld>
            <a:endParaRPr lang="en-US" dirty="0"/>
          </a:p>
        </p:txBody>
      </p:sp>
    </p:spTree>
    <p:extLst>
      <p:ext uri="{BB962C8B-B14F-4D97-AF65-F5344CB8AC3E}">
        <p14:creationId xmlns:p14="http://schemas.microsoft.com/office/powerpoint/2010/main" val="329523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 name="Date Placeholder 1"/>
          <p:cNvSpPr>
            <a:spLocks noGrp="1"/>
          </p:cNvSpPr>
          <p:nvPr>
            <p:ph type="dt" idx="10"/>
          </p:nvPr>
        </p:nvSpPr>
        <p:spPr/>
        <p:txBody>
          <a:bodyPr/>
          <a:lstStyle/>
          <a:p>
            <a:pPr>
              <a:defRPr/>
            </a:pPr>
            <a:fld id="{F3257007-58AE-448C-89B6-D2F1605A5235}" type="datetime1">
              <a:rPr lang="en-US" smtClean="0"/>
              <a:pPr>
                <a:defRPr/>
              </a:pPr>
              <a:t>3/9/2017</a:t>
            </a:fld>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5" name="Slide Number Placeholder 4"/>
          <p:cNvSpPr>
            <a:spLocks noGrp="1"/>
          </p:cNvSpPr>
          <p:nvPr>
            <p:ph type="sldNum" sz="quarter" idx="13"/>
          </p:nvPr>
        </p:nvSpPr>
        <p:spPr/>
        <p:txBody>
          <a:bodyPr/>
          <a:lstStyle/>
          <a:p>
            <a:pPr>
              <a:defRPr/>
            </a:pPr>
            <a:fld id="{9843BAB7-633B-4055-8F45-6645490AA07E}" type="slidenum">
              <a:rPr lang="en-US" smtClean="0"/>
              <a:pPr>
                <a:defRPr/>
              </a:pPr>
              <a:t>2</a:t>
            </a:fld>
            <a:endParaRPr lang="en-US" dirty="0"/>
          </a:p>
        </p:txBody>
      </p:sp>
      <p:sp>
        <p:nvSpPr>
          <p:cNvPr id="4" name="Header Placeholder 3"/>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89544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58114" indent="-291582" eaLnBrk="0" hangingPunct="0">
              <a:defRPr sz="1600">
                <a:solidFill>
                  <a:schemeClr val="tx1"/>
                </a:solidFill>
                <a:latin typeface="Arial" pitchFamily="34" charset="0"/>
              </a:defRPr>
            </a:lvl2pPr>
            <a:lvl3pPr marL="1166328" indent="-233265" eaLnBrk="0" hangingPunct="0">
              <a:defRPr sz="1600">
                <a:solidFill>
                  <a:schemeClr val="tx1"/>
                </a:solidFill>
                <a:latin typeface="Arial" pitchFamily="34" charset="0"/>
              </a:defRPr>
            </a:lvl3pPr>
            <a:lvl4pPr marL="1632859" indent="-233265" eaLnBrk="0" hangingPunct="0">
              <a:defRPr sz="1600">
                <a:solidFill>
                  <a:schemeClr val="tx1"/>
                </a:solidFill>
                <a:latin typeface="Arial" pitchFamily="34" charset="0"/>
              </a:defRPr>
            </a:lvl4pPr>
            <a:lvl5pPr marL="2099391" indent="-233265" eaLnBrk="0" hangingPunct="0">
              <a:defRPr sz="1600">
                <a:solidFill>
                  <a:schemeClr val="tx1"/>
                </a:solidFill>
                <a:latin typeface="Arial" pitchFamily="34" charset="0"/>
              </a:defRPr>
            </a:lvl5pPr>
            <a:lvl6pPr marL="2565922" indent="-233265" defTabSz="466532" eaLnBrk="0" fontAlgn="base" hangingPunct="0">
              <a:spcBef>
                <a:spcPct val="0"/>
              </a:spcBef>
              <a:spcAft>
                <a:spcPct val="0"/>
              </a:spcAft>
              <a:defRPr sz="1600">
                <a:solidFill>
                  <a:schemeClr val="tx1"/>
                </a:solidFill>
                <a:latin typeface="Arial" pitchFamily="34" charset="0"/>
              </a:defRPr>
            </a:lvl6pPr>
            <a:lvl7pPr marL="3032452" indent="-233265" defTabSz="466532" eaLnBrk="0" fontAlgn="base" hangingPunct="0">
              <a:spcBef>
                <a:spcPct val="0"/>
              </a:spcBef>
              <a:spcAft>
                <a:spcPct val="0"/>
              </a:spcAft>
              <a:defRPr sz="1600">
                <a:solidFill>
                  <a:schemeClr val="tx1"/>
                </a:solidFill>
                <a:latin typeface="Arial" pitchFamily="34" charset="0"/>
              </a:defRPr>
            </a:lvl7pPr>
            <a:lvl8pPr marL="3498985" indent="-233265" defTabSz="466532" eaLnBrk="0" fontAlgn="base" hangingPunct="0">
              <a:spcBef>
                <a:spcPct val="0"/>
              </a:spcBef>
              <a:spcAft>
                <a:spcPct val="0"/>
              </a:spcAft>
              <a:defRPr sz="1600">
                <a:solidFill>
                  <a:schemeClr val="tx1"/>
                </a:solidFill>
                <a:latin typeface="Arial" pitchFamily="34" charset="0"/>
              </a:defRPr>
            </a:lvl8pPr>
            <a:lvl9pPr marL="3965517" indent="-233265" defTabSz="466532" eaLnBrk="0" fontAlgn="base" hangingPunct="0">
              <a:spcBef>
                <a:spcPct val="0"/>
              </a:spcBef>
              <a:spcAft>
                <a:spcPct val="0"/>
              </a:spcAft>
              <a:defRPr sz="1600">
                <a:solidFill>
                  <a:schemeClr val="tx1"/>
                </a:solidFill>
                <a:latin typeface="Arial" pitchFamily="34" charset="0"/>
              </a:defRPr>
            </a:lvl9pPr>
          </a:lstStyle>
          <a:p>
            <a:pPr eaLnBrk="1" hangingPunct="1"/>
            <a:fld id="{6BB804E3-35DE-427F-A23C-03246CBFB600}" type="slidenum">
              <a:rPr lang="en-US" sz="1200"/>
              <a:pPr eaLnBrk="1" hangingPunct="1"/>
              <a:t>3</a:t>
            </a:fld>
            <a:endParaRPr 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are hardwired to embark upon our legacy journey.</a:t>
            </a:r>
          </a:p>
          <a:p>
            <a:r>
              <a:rPr lang="en-US" dirty="0" smtClean="0"/>
              <a:t>It is also our natural human obligation and a blessing to create and share our legacies.</a:t>
            </a:r>
          </a:p>
        </p:txBody>
      </p:sp>
      <p:sp>
        <p:nvSpPr>
          <p:cNvPr id="2" name="Date Placeholder 1"/>
          <p:cNvSpPr>
            <a:spLocks noGrp="1"/>
          </p:cNvSpPr>
          <p:nvPr>
            <p:ph type="dt" idx="10"/>
          </p:nvPr>
        </p:nvSpPr>
        <p:spPr/>
        <p:txBody>
          <a:bodyPr/>
          <a:lstStyle/>
          <a:p>
            <a:pPr>
              <a:defRPr/>
            </a:pPr>
            <a:r>
              <a:rPr lang="en-US" smtClean="0"/>
              <a:t>9/11/2012</a:t>
            </a:r>
            <a:endParaRPr lang="en-US"/>
          </a:p>
        </p:txBody>
      </p:sp>
      <p:sp>
        <p:nvSpPr>
          <p:cNvPr id="3" name="Footer Placeholder 2"/>
          <p:cNvSpPr>
            <a:spLocks noGrp="1"/>
          </p:cNvSpPr>
          <p:nvPr>
            <p:ph type="ftr" sz="quarter" idx="11"/>
          </p:nvPr>
        </p:nvSpPr>
        <p:spPr/>
        <p:txBody>
          <a:bodyPr/>
          <a:lstStyle/>
          <a:p>
            <a:pPr>
              <a:defRPr/>
            </a:pPr>
            <a:r>
              <a:rPr lang="en-US" smtClean="0"/>
              <a:t>Copyright 2012 Celebrations of Life</a:t>
            </a:r>
            <a:endParaRPr lang="en-US"/>
          </a:p>
        </p:txBody>
      </p:sp>
      <p:sp>
        <p:nvSpPr>
          <p:cNvPr id="4" name="Header Placeholder 3"/>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228213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58114" indent="-291582" eaLnBrk="0" hangingPunct="0">
              <a:defRPr sz="1600">
                <a:solidFill>
                  <a:schemeClr val="tx1"/>
                </a:solidFill>
                <a:latin typeface="Arial" pitchFamily="34" charset="0"/>
              </a:defRPr>
            </a:lvl2pPr>
            <a:lvl3pPr marL="1166328" indent="-233265" eaLnBrk="0" hangingPunct="0">
              <a:defRPr sz="1600">
                <a:solidFill>
                  <a:schemeClr val="tx1"/>
                </a:solidFill>
                <a:latin typeface="Arial" pitchFamily="34" charset="0"/>
              </a:defRPr>
            </a:lvl3pPr>
            <a:lvl4pPr marL="1632859" indent="-233265" eaLnBrk="0" hangingPunct="0">
              <a:defRPr sz="1600">
                <a:solidFill>
                  <a:schemeClr val="tx1"/>
                </a:solidFill>
                <a:latin typeface="Arial" pitchFamily="34" charset="0"/>
              </a:defRPr>
            </a:lvl4pPr>
            <a:lvl5pPr marL="2099391" indent="-233265" eaLnBrk="0" hangingPunct="0">
              <a:defRPr sz="1600">
                <a:solidFill>
                  <a:schemeClr val="tx1"/>
                </a:solidFill>
                <a:latin typeface="Arial" pitchFamily="34" charset="0"/>
              </a:defRPr>
            </a:lvl5pPr>
            <a:lvl6pPr marL="2565922" indent="-233265" defTabSz="466532" eaLnBrk="0" fontAlgn="base" hangingPunct="0">
              <a:spcBef>
                <a:spcPct val="0"/>
              </a:spcBef>
              <a:spcAft>
                <a:spcPct val="0"/>
              </a:spcAft>
              <a:defRPr sz="1600">
                <a:solidFill>
                  <a:schemeClr val="tx1"/>
                </a:solidFill>
                <a:latin typeface="Arial" pitchFamily="34" charset="0"/>
              </a:defRPr>
            </a:lvl6pPr>
            <a:lvl7pPr marL="3032452" indent="-233265" defTabSz="466532" eaLnBrk="0" fontAlgn="base" hangingPunct="0">
              <a:spcBef>
                <a:spcPct val="0"/>
              </a:spcBef>
              <a:spcAft>
                <a:spcPct val="0"/>
              </a:spcAft>
              <a:defRPr sz="1600">
                <a:solidFill>
                  <a:schemeClr val="tx1"/>
                </a:solidFill>
                <a:latin typeface="Arial" pitchFamily="34" charset="0"/>
              </a:defRPr>
            </a:lvl7pPr>
            <a:lvl8pPr marL="3498985" indent="-233265" defTabSz="466532" eaLnBrk="0" fontAlgn="base" hangingPunct="0">
              <a:spcBef>
                <a:spcPct val="0"/>
              </a:spcBef>
              <a:spcAft>
                <a:spcPct val="0"/>
              </a:spcAft>
              <a:defRPr sz="1600">
                <a:solidFill>
                  <a:schemeClr val="tx1"/>
                </a:solidFill>
                <a:latin typeface="Arial" pitchFamily="34" charset="0"/>
              </a:defRPr>
            </a:lvl8pPr>
            <a:lvl9pPr marL="3965517" indent="-233265" defTabSz="466532" eaLnBrk="0" fontAlgn="base" hangingPunct="0">
              <a:spcBef>
                <a:spcPct val="0"/>
              </a:spcBef>
              <a:spcAft>
                <a:spcPct val="0"/>
              </a:spcAft>
              <a:defRPr sz="1600">
                <a:solidFill>
                  <a:schemeClr val="tx1"/>
                </a:solidFill>
                <a:latin typeface="Arial" pitchFamily="34" charset="0"/>
              </a:defRPr>
            </a:lvl9pPr>
          </a:lstStyle>
          <a:p>
            <a:pPr eaLnBrk="1" hangingPunct="1"/>
            <a:fld id="{A2058E07-FED2-449B-B4CE-DAA2419C98B0}" type="slidenum">
              <a:rPr lang="en-US" sz="1200"/>
              <a:pPr eaLnBrk="1" hangingPunct="1"/>
              <a:t>4</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And at the very core of our being</a:t>
            </a:r>
            <a:r>
              <a:rPr lang="en-US" baseline="0" dirty="0" smtClean="0"/>
              <a:t> is a need to feel that our lives mattered…</a:t>
            </a:r>
            <a:endParaRPr lang="en-US" dirty="0" smtClean="0"/>
          </a:p>
        </p:txBody>
      </p:sp>
      <p:sp>
        <p:nvSpPr>
          <p:cNvPr id="2" name="Date Placeholder 1"/>
          <p:cNvSpPr>
            <a:spLocks noGrp="1"/>
          </p:cNvSpPr>
          <p:nvPr>
            <p:ph type="dt" idx="10"/>
          </p:nvPr>
        </p:nvSpPr>
        <p:spPr/>
        <p:txBody>
          <a:bodyPr/>
          <a:lstStyle/>
          <a:p>
            <a:pPr>
              <a:defRPr/>
            </a:pPr>
            <a:r>
              <a:rPr lang="en-US" smtClean="0"/>
              <a:t>9/11/2012</a:t>
            </a:r>
            <a:endParaRPr lang="en-US"/>
          </a:p>
        </p:txBody>
      </p:sp>
      <p:sp>
        <p:nvSpPr>
          <p:cNvPr id="3" name="Footer Placeholder 2"/>
          <p:cNvSpPr>
            <a:spLocks noGrp="1"/>
          </p:cNvSpPr>
          <p:nvPr>
            <p:ph type="ftr" sz="quarter" idx="11"/>
          </p:nvPr>
        </p:nvSpPr>
        <p:spPr/>
        <p:txBody>
          <a:bodyPr/>
          <a:lstStyle/>
          <a:p>
            <a:pPr>
              <a:defRPr/>
            </a:pPr>
            <a:r>
              <a:rPr lang="en-US" smtClean="0"/>
              <a:t>Copyright 2012 Celebrations of Life</a:t>
            </a:r>
            <a:endParaRPr lang="en-US"/>
          </a:p>
        </p:txBody>
      </p:sp>
      <p:sp>
        <p:nvSpPr>
          <p:cNvPr id="4" name="Header Placeholder 3"/>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206340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t>This workshop will focus on the Legacy of Values</a:t>
            </a:r>
            <a:r>
              <a:rPr lang="en-US" baseline="0" dirty="0" smtClean="0"/>
              <a:t> – our Ethical Will or Legacy Letter.</a:t>
            </a:r>
            <a:r>
              <a:rPr lang="en-US" dirty="0" smtClean="0"/>
              <a:t>  </a:t>
            </a:r>
          </a:p>
          <a:p>
            <a:pPr>
              <a:lnSpc>
                <a:spcPct val="90000"/>
              </a:lnSpc>
            </a:pPr>
            <a:endParaRPr lang="en-US" dirty="0" smtClean="0"/>
          </a:p>
          <a:p>
            <a:pPr>
              <a:lnSpc>
                <a:spcPct val="90000"/>
              </a:lnSpc>
            </a:pPr>
            <a:endParaRPr lang="en-US" dirty="0" smtClean="0"/>
          </a:p>
        </p:txBody>
      </p:sp>
      <p:sp>
        <p:nvSpPr>
          <p:cNvPr id="2" name="Date Placeholder 1"/>
          <p:cNvSpPr>
            <a:spLocks noGrp="1"/>
          </p:cNvSpPr>
          <p:nvPr>
            <p:ph type="dt" idx="10"/>
          </p:nvPr>
        </p:nvSpPr>
        <p:spPr/>
        <p:txBody>
          <a:bodyPr/>
          <a:lstStyle/>
          <a:p>
            <a:pPr>
              <a:defRPr/>
            </a:pPr>
            <a:r>
              <a:rPr lang="en-US" smtClean="0"/>
              <a:t>10/29/2012</a:t>
            </a:r>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5" name="Header Placeholder 4"/>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68132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those wondering, Seniab is not an obscure 4th Century Middle Eastern philosopher. It’s actually Dr. Barry Baines’</a:t>
            </a:r>
            <a:r>
              <a:rPr lang="en-US" baseline="0" dirty="0" smtClean="0"/>
              <a:t> name</a:t>
            </a:r>
            <a:r>
              <a:rPr lang="en-US" dirty="0" smtClean="0"/>
              <a:t> spelled backwards. This quote is a composite put together by many people’s comments who have attended this type of workshop over the past several years. </a:t>
            </a:r>
          </a:p>
          <a:p>
            <a:r>
              <a:rPr lang="en-US" dirty="0" smtClean="0"/>
              <a:t>The point is that all of us leave a legacy, and the Ethical Will/Legacy Letter program </a:t>
            </a:r>
            <a:r>
              <a:rPr lang="en-US" u="sng" dirty="0" smtClean="0"/>
              <a:t>will help us to be proactive about it</a:t>
            </a:r>
            <a:r>
              <a:rPr lang="en-US" dirty="0" smtClean="0"/>
              <a:t>.</a:t>
            </a:r>
          </a:p>
          <a:p>
            <a:endParaRPr lang="en-US" dirty="0" smtClean="0"/>
          </a:p>
        </p:txBody>
      </p:sp>
      <p:sp>
        <p:nvSpPr>
          <p:cNvPr id="2" name="Date Placeholder 1"/>
          <p:cNvSpPr>
            <a:spLocks noGrp="1"/>
          </p:cNvSpPr>
          <p:nvPr>
            <p:ph type="dt" idx="10"/>
          </p:nvPr>
        </p:nvSpPr>
        <p:spPr/>
        <p:txBody>
          <a:bodyPr/>
          <a:lstStyle/>
          <a:p>
            <a:pPr>
              <a:defRPr/>
            </a:pPr>
            <a:r>
              <a:rPr lang="en-US" smtClean="0"/>
              <a:t>10/29/2012</a:t>
            </a:r>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5" name="Header Placeholder 4"/>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9877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You can think of the analogy of  a will of inheritance as a vehicle for bequeathing your valuables and assets, and an ethical will as a vehicle for bequeathing your values. </a:t>
            </a:r>
          </a:p>
          <a:p>
            <a:r>
              <a:rPr lang="en-US" dirty="0" smtClean="0"/>
              <a:t>However, there are important differences. </a:t>
            </a:r>
          </a:p>
          <a:p>
            <a:pPr>
              <a:buFontTx/>
              <a:buChar char="•"/>
            </a:pPr>
            <a:r>
              <a:rPr lang="en-US" dirty="0" smtClean="0"/>
              <a:t>An ethical will is not a legal document</a:t>
            </a:r>
          </a:p>
          <a:p>
            <a:pPr>
              <a:buFontTx/>
              <a:buChar char="•"/>
            </a:pPr>
            <a:r>
              <a:rPr lang="en-US" dirty="0" smtClean="0"/>
              <a:t>Modern adoption of this tradition provides for sharing while the author is still alive</a:t>
            </a:r>
          </a:p>
          <a:p>
            <a:r>
              <a:rPr lang="en-US" dirty="0" smtClean="0"/>
              <a:t>An Ethical Will</a:t>
            </a:r>
            <a:r>
              <a:rPr lang="en-US" baseline="0" dirty="0" smtClean="0"/>
              <a:t> can consist of a few paragraphs, a letter or a multiple page document.</a:t>
            </a:r>
          </a:p>
          <a:p>
            <a:r>
              <a:rPr lang="en-US" baseline="0" dirty="0" smtClean="0"/>
              <a:t>It can be written once or enhanced over time.</a:t>
            </a:r>
          </a:p>
          <a:p>
            <a:endParaRPr lang="en-US" dirty="0" smtClean="0"/>
          </a:p>
        </p:txBody>
      </p:sp>
      <p:sp>
        <p:nvSpPr>
          <p:cNvPr id="48132" name="Slide Number Placeholder 3"/>
          <p:cNvSpPr txBox="1">
            <a:spLocks noGrp="1"/>
          </p:cNvSpPr>
          <p:nvPr/>
        </p:nvSpPr>
        <p:spPr bwMode="auto">
          <a:xfrm>
            <a:off x="3976332" y="8839014"/>
            <a:ext cx="3041968" cy="4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3" rIns="93307" bIns="4665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D9AA99D5-F8B2-4687-A1E6-D833CB3FE317}" type="slidenum">
              <a:rPr lang="en-US" sz="1200"/>
              <a:pPr algn="r" eaLnBrk="1" hangingPunct="1"/>
              <a:t>7</a:t>
            </a:fld>
            <a:endParaRPr lang="en-US" sz="1200" dirty="0"/>
          </a:p>
        </p:txBody>
      </p:sp>
      <p:sp>
        <p:nvSpPr>
          <p:cNvPr id="2" name="Date Placeholder 1"/>
          <p:cNvSpPr>
            <a:spLocks noGrp="1"/>
          </p:cNvSpPr>
          <p:nvPr>
            <p:ph type="dt" idx="10"/>
          </p:nvPr>
        </p:nvSpPr>
        <p:spPr/>
        <p:txBody>
          <a:bodyPr/>
          <a:lstStyle/>
          <a:p>
            <a:pPr>
              <a:defRPr/>
            </a:pPr>
            <a:r>
              <a:rPr lang="en-US" smtClean="0"/>
              <a:t>10/29/2012</a:t>
            </a:r>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16155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How we get to the heart of what really matters by summing up our life purpose, lessons, values and dreams for ourselves and future generations. </a:t>
            </a:r>
          </a:p>
          <a:p>
            <a:r>
              <a:rPr lang="en-US" dirty="0" smtClean="0"/>
              <a:t>Legacy development is the result of consciously taking action: thinking, reflecting, observing, sharing, and summing up our lives.</a:t>
            </a:r>
          </a:p>
          <a:p>
            <a:r>
              <a:rPr lang="en-US" dirty="0" smtClean="0"/>
              <a:t>This is one of the most important gifts we leave our loved ones and communities.</a:t>
            </a:r>
          </a:p>
          <a:p>
            <a:r>
              <a:rPr lang="en-US" dirty="0" smtClean="0"/>
              <a:t>However, it continues to be under utilized.</a:t>
            </a:r>
          </a:p>
          <a:p>
            <a:endParaRPr lang="en-US" dirty="0" smtClean="0"/>
          </a:p>
        </p:txBody>
      </p:sp>
      <p:sp>
        <p:nvSpPr>
          <p:cNvPr id="2" name="Date Placeholder 1"/>
          <p:cNvSpPr>
            <a:spLocks noGrp="1"/>
          </p:cNvSpPr>
          <p:nvPr>
            <p:ph type="dt" idx="10"/>
          </p:nvPr>
        </p:nvSpPr>
        <p:spPr/>
        <p:txBody>
          <a:bodyPr/>
          <a:lstStyle/>
          <a:p>
            <a:pPr>
              <a:defRPr/>
            </a:pPr>
            <a:fld id="{9DBAB830-3D0E-4861-BFE1-E07FD856C23B}" type="datetime1">
              <a:rPr lang="en-US" smtClean="0"/>
              <a:pPr>
                <a:defRPr/>
              </a:pPr>
              <a:t>3/9/2017</a:t>
            </a:fld>
            <a:endParaRPr lang="en-US" dirty="0"/>
          </a:p>
        </p:txBody>
      </p:sp>
      <p:sp>
        <p:nvSpPr>
          <p:cNvPr id="3" name="Footer Placeholder 2"/>
          <p:cNvSpPr>
            <a:spLocks noGrp="1"/>
          </p:cNvSpPr>
          <p:nvPr>
            <p:ph type="ftr" sz="quarter" idx="11"/>
          </p:nvPr>
        </p:nvSpPr>
        <p:spPr/>
        <p:txBody>
          <a:bodyPr/>
          <a:lstStyle/>
          <a:p>
            <a:r>
              <a:rPr lang="en-US" smtClean="0"/>
              <a:t>Copyright 2012 Celebrations of Life</a:t>
            </a:r>
            <a:endParaRPr lang="en-US" dirty="0"/>
          </a:p>
        </p:txBody>
      </p:sp>
      <p:sp>
        <p:nvSpPr>
          <p:cNvPr id="5" name="Slide Number Placeholder 4"/>
          <p:cNvSpPr>
            <a:spLocks noGrp="1"/>
          </p:cNvSpPr>
          <p:nvPr>
            <p:ph type="sldNum" sz="quarter" idx="13"/>
          </p:nvPr>
        </p:nvSpPr>
        <p:spPr/>
        <p:txBody>
          <a:bodyPr/>
          <a:lstStyle/>
          <a:p>
            <a:pPr>
              <a:defRPr/>
            </a:pPr>
            <a:fld id="{9843BAB7-633B-4055-8F45-6645490AA07E}" type="slidenum">
              <a:rPr lang="en-US" smtClean="0"/>
              <a:pPr>
                <a:defRPr/>
              </a:pPr>
              <a:t>8</a:t>
            </a:fld>
            <a:endParaRPr lang="en-US" dirty="0"/>
          </a:p>
        </p:txBody>
      </p:sp>
      <p:sp>
        <p:nvSpPr>
          <p:cNvPr id="4" name="Header Placeholder 3"/>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21966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1BDE01-8BF0-42AF-BA65-77013F7AEA5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pic>
        <p:nvPicPr>
          <p:cNvPr id="6" name="Picture 7" descr="COL-TitleSlid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25002" y="2345392"/>
            <a:ext cx="6318998" cy="596065"/>
          </a:xfrm>
        </p:spPr>
        <p:txBody>
          <a:bodyPr>
            <a:normAutofit/>
          </a:bodyPr>
          <a:lstStyle>
            <a:lvl1pPr algn="l">
              <a:defRPr sz="280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25002" y="2941458"/>
            <a:ext cx="6318998" cy="660856"/>
          </a:xfrm>
        </p:spPr>
        <p:txBody>
          <a:bodyPr>
            <a:normAutofit/>
          </a:bodyPr>
          <a:lstStyle>
            <a:lvl1pPr marL="0" indent="0" algn="l">
              <a:buNone/>
              <a:defRPr sz="15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3683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38A051FF-8E9E-4BC8-A533-82F5BA4328A4}" type="datetimeFigureOut">
              <a:rPr lang="en-US"/>
              <a:pPr>
                <a:defRPr/>
              </a:pPr>
              <a:t>3/9/2017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891CF6F-C888-4104-A245-607790BBAD08}" type="slidenum">
              <a:rPr lang="en-US"/>
              <a:pPr>
                <a:defRPr/>
              </a:pPr>
              <a:t>‹#›</a:t>
            </a:fld>
            <a:endParaRPr lang="en-US"/>
          </a:p>
        </p:txBody>
      </p:sp>
    </p:spTree>
    <p:extLst>
      <p:ext uri="{BB962C8B-B14F-4D97-AF65-F5344CB8AC3E}">
        <p14:creationId xmlns:p14="http://schemas.microsoft.com/office/powerpoint/2010/main" val="327266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145062A-4DFB-406D-B710-45A939D1DC11}" type="datetimeFigureOut">
              <a:rPr lang="en-US"/>
              <a:pPr>
                <a:defRPr/>
              </a:pPr>
              <a:t>3/9/2017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F5E6BE6-A01B-428A-97CB-989646447342}" type="slidenum">
              <a:rPr lang="en-US"/>
              <a:pPr>
                <a:defRPr/>
              </a:pPr>
              <a:t>‹#›</a:t>
            </a:fld>
            <a:endParaRPr lang="en-US"/>
          </a:p>
        </p:txBody>
      </p:sp>
    </p:spTree>
    <p:extLst>
      <p:ext uri="{BB962C8B-B14F-4D97-AF65-F5344CB8AC3E}">
        <p14:creationId xmlns:p14="http://schemas.microsoft.com/office/powerpoint/2010/main" val="9413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628775" y="6457951"/>
            <a:ext cx="5532438" cy="246221"/>
          </a:xfrm>
          <a:prstGeom prst="rect">
            <a:avLst/>
          </a:prstGeom>
          <a:noFill/>
        </p:spPr>
        <p:txBody>
          <a:bodyPr>
            <a:spAutoFit/>
          </a:bodyPr>
          <a:lstStyle/>
          <a:p>
            <a:pPr eaLnBrk="1" hangingPunct="1">
              <a:defRPr/>
            </a:pPr>
            <a:r>
              <a:rPr lang="en-US" sz="1000" smtClean="0">
                <a:solidFill>
                  <a:schemeClr val="bg1"/>
                </a:solidFill>
                <a:cs typeface="Arial" charset="0"/>
              </a:rPr>
              <a:t>© 2011-2014  Celebrations of Life Services Inc.  www.celebrationsoflife.net 1.877.543.3577</a:t>
            </a:r>
            <a:endParaRPr lang="en-US" sz="1000" dirty="0" smtClean="0">
              <a:solidFill>
                <a:schemeClr val="bg1"/>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9285787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0C547858-77A9-4281-B801-505AC54E1BEB}" type="datetimeFigureOut">
              <a:rPr lang="en-US"/>
              <a:pPr>
                <a:defRPr/>
              </a:pPr>
              <a:t>3/9/2017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CD2B342-83CB-427B-9657-9B319508BC26}" type="slidenum">
              <a:rPr lang="en-US"/>
              <a:pPr>
                <a:defRPr/>
              </a:pPr>
              <a:t>‹#›</a:t>
            </a:fld>
            <a:endParaRPr lang="en-US"/>
          </a:p>
        </p:txBody>
      </p:sp>
    </p:spTree>
    <p:extLst>
      <p:ext uri="{BB962C8B-B14F-4D97-AF65-F5344CB8AC3E}">
        <p14:creationId xmlns:p14="http://schemas.microsoft.com/office/powerpoint/2010/main" val="24542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F7DB4B4-E3ED-4C2A-844D-3C6E7FEBE328}" type="datetimeFigureOut">
              <a:rPr lang="en-US"/>
              <a:pPr>
                <a:defRPr/>
              </a:pPr>
              <a:t>3/9/2017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543242A-3367-411E-B2E0-29E5B1997D4C}" type="slidenum">
              <a:rPr lang="en-US"/>
              <a:pPr>
                <a:defRPr/>
              </a:pPr>
              <a:t>‹#›</a:t>
            </a:fld>
            <a:endParaRPr lang="en-US"/>
          </a:p>
        </p:txBody>
      </p:sp>
    </p:spTree>
    <p:extLst>
      <p:ext uri="{BB962C8B-B14F-4D97-AF65-F5344CB8AC3E}">
        <p14:creationId xmlns:p14="http://schemas.microsoft.com/office/powerpoint/2010/main" val="11737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97B2F30B-68B4-4549-8944-DADF85BE96E8}" type="datetimeFigureOut">
              <a:rPr lang="en-US"/>
              <a:pPr>
                <a:defRPr/>
              </a:pPr>
              <a:t>3/9/2017</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417C0629-6CEA-492C-9F9E-F40C33CB756C}" type="slidenum">
              <a:rPr lang="en-US"/>
              <a:pPr>
                <a:defRPr/>
              </a:pPr>
              <a:t>‹#›</a:t>
            </a:fld>
            <a:endParaRPr lang="en-US"/>
          </a:p>
        </p:txBody>
      </p:sp>
    </p:spTree>
    <p:extLst>
      <p:ext uri="{BB962C8B-B14F-4D97-AF65-F5344CB8AC3E}">
        <p14:creationId xmlns:p14="http://schemas.microsoft.com/office/powerpoint/2010/main" val="409794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FDCD7C25-DBA8-4EA4-B110-6DD64FB9FEF8}" type="datetimeFigureOut">
              <a:rPr lang="en-US"/>
              <a:pPr>
                <a:defRPr/>
              </a:pPr>
              <a:t>3/9/2017</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BCD3656-4B46-43A8-AEB4-1EFAB8DD8004}" type="slidenum">
              <a:rPr lang="en-US"/>
              <a:pPr>
                <a:defRPr/>
              </a:pPr>
              <a:t>‹#›</a:t>
            </a:fld>
            <a:endParaRPr lang="en-US"/>
          </a:p>
        </p:txBody>
      </p:sp>
    </p:spTree>
    <p:extLst>
      <p:ext uri="{BB962C8B-B14F-4D97-AF65-F5344CB8AC3E}">
        <p14:creationId xmlns:p14="http://schemas.microsoft.com/office/powerpoint/2010/main" val="30815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4" name="Date Placeholder 1"/>
          <p:cNvSpPr>
            <a:spLocks noGrp="1"/>
          </p:cNvSpPr>
          <p:nvPr>
            <p:ph type="dt" sz="half" idx="10"/>
          </p:nvPr>
        </p:nvSpPr>
        <p:spPr/>
        <p:txBody>
          <a:bodyPr/>
          <a:lstStyle>
            <a:lvl1pPr>
              <a:defRPr/>
            </a:lvl1pPr>
          </a:lstStyle>
          <a:p>
            <a:pPr>
              <a:defRPr/>
            </a:pPr>
            <a:fld id="{6010D816-8CCE-44D2-A905-C506A1681D82}" type="datetimeFigureOut">
              <a:rPr lang="en-US"/>
              <a:pPr>
                <a:defRPr/>
              </a:pPr>
              <a:t>3/9/2017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83A0014-06A3-4D31-A874-5160D6951D27}" type="slidenum">
              <a:rPr lang="en-US"/>
              <a:pPr>
                <a:defRPr/>
              </a:pPr>
              <a:t>‹#›</a:t>
            </a:fld>
            <a:endParaRPr lang="en-US"/>
          </a:p>
        </p:txBody>
      </p:sp>
    </p:spTree>
    <p:extLst>
      <p:ext uri="{BB962C8B-B14F-4D97-AF65-F5344CB8AC3E}">
        <p14:creationId xmlns:p14="http://schemas.microsoft.com/office/powerpoint/2010/main" val="295305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C26DBA1-7860-4384-AB42-CA5137CCA045}" type="datetimeFigureOut">
              <a:rPr lang="en-US"/>
              <a:pPr>
                <a:defRPr/>
              </a:pPr>
              <a:t>3/9/2017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CF1B95D-9BA6-41A6-811B-C2EE81845D41}" type="slidenum">
              <a:rPr lang="en-US"/>
              <a:pPr>
                <a:defRPr/>
              </a:pPr>
              <a:t>‹#›</a:t>
            </a:fld>
            <a:endParaRPr lang="en-US"/>
          </a:p>
        </p:txBody>
      </p:sp>
    </p:spTree>
    <p:extLst>
      <p:ext uri="{BB962C8B-B14F-4D97-AF65-F5344CB8AC3E}">
        <p14:creationId xmlns:p14="http://schemas.microsoft.com/office/powerpoint/2010/main" val="67733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OL-Interior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400175" y="6556375"/>
            <a:ext cx="5532438"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a:cs typeface="Arial"/>
              </a:rPr>
              <a:t>© 2010   1043 Grand Avenue   St. Paul, MN 55105   </a:t>
            </a:r>
            <a:r>
              <a:rPr lang="en-US" sz="1000" dirty="0" err="1">
                <a:solidFill>
                  <a:schemeClr val="bg1"/>
                </a:solidFill>
                <a:latin typeface="Arial"/>
                <a:cs typeface="Arial"/>
              </a:rPr>
              <a:t>www.celebrationsoflife.net</a:t>
            </a:r>
            <a:r>
              <a:rPr lang="en-US" sz="1000" dirty="0">
                <a:solidFill>
                  <a:schemeClr val="bg1"/>
                </a:solidFill>
                <a:latin typeface="Arial"/>
                <a:cs typeface="Arial"/>
              </a:rPr>
              <a:t>    651.208.4883</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42B964DC-B09D-4077-A16B-C1FD8952A456}" type="datetimeFigureOut">
              <a:rPr lang="en-US"/>
              <a:pPr>
                <a:defRPr/>
              </a:pPr>
              <a:t>3/9/2017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9FF8338-05F9-4279-BF1B-9D6D28D77F3F}" type="slidenum">
              <a:rPr lang="en-US"/>
              <a:pPr>
                <a:defRPr/>
              </a:pPr>
              <a:t>‹#›</a:t>
            </a:fld>
            <a:endParaRPr lang="en-US"/>
          </a:p>
        </p:txBody>
      </p:sp>
    </p:spTree>
    <p:extLst>
      <p:ext uri="{BB962C8B-B14F-4D97-AF65-F5344CB8AC3E}">
        <p14:creationId xmlns:p14="http://schemas.microsoft.com/office/powerpoint/2010/main" val="41869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524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7213"/>
            <a:ext cx="82296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179F56C-2CAF-4D5C-94F7-5B6917B5F243}" type="datetimeFigureOut">
              <a:rPr lang="en-US"/>
              <a:pPr>
                <a:defRPr/>
              </a:pPr>
              <a:t>3/9/2017</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6F757AE-2394-47E2-B6A8-6F86AC581C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457200" rtl="0" eaLnBrk="0" fontAlgn="base" hangingPunct="0">
        <a:spcBef>
          <a:spcPct val="0"/>
        </a:spcBef>
        <a:spcAft>
          <a:spcPct val="0"/>
        </a:spcAft>
        <a:defRPr sz="3200" kern="1200">
          <a:solidFill>
            <a:srgbClr val="0D9B8C"/>
          </a:solidFill>
          <a:latin typeface="+mj-lt"/>
          <a:ea typeface="+mj-ea"/>
          <a:cs typeface="+mj-cs"/>
        </a:defRPr>
      </a:lvl1pPr>
      <a:lvl2pPr algn="ctr" defTabSz="457200" rtl="0" eaLnBrk="0" fontAlgn="base" hangingPunct="0">
        <a:spcBef>
          <a:spcPct val="0"/>
        </a:spcBef>
        <a:spcAft>
          <a:spcPct val="0"/>
        </a:spcAft>
        <a:defRPr sz="3200">
          <a:solidFill>
            <a:srgbClr val="0D9B8C"/>
          </a:solidFill>
          <a:latin typeface="Arial" charset="0"/>
          <a:cs typeface="Arial" charset="0"/>
        </a:defRPr>
      </a:lvl2pPr>
      <a:lvl3pPr algn="ctr" defTabSz="457200" rtl="0" eaLnBrk="0" fontAlgn="base" hangingPunct="0">
        <a:spcBef>
          <a:spcPct val="0"/>
        </a:spcBef>
        <a:spcAft>
          <a:spcPct val="0"/>
        </a:spcAft>
        <a:defRPr sz="3200">
          <a:solidFill>
            <a:srgbClr val="0D9B8C"/>
          </a:solidFill>
          <a:latin typeface="Arial" charset="0"/>
          <a:cs typeface="Arial" charset="0"/>
        </a:defRPr>
      </a:lvl3pPr>
      <a:lvl4pPr algn="ctr" defTabSz="457200" rtl="0" eaLnBrk="0" fontAlgn="base" hangingPunct="0">
        <a:spcBef>
          <a:spcPct val="0"/>
        </a:spcBef>
        <a:spcAft>
          <a:spcPct val="0"/>
        </a:spcAft>
        <a:defRPr sz="3200">
          <a:solidFill>
            <a:srgbClr val="0D9B8C"/>
          </a:solidFill>
          <a:latin typeface="Arial" charset="0"/>
          <a:cs typeface="Arial" charset="0"/>
        </a:defRPr>
      </a:lvl4pPr>
      <a:lvl5pPr algn="ctr" defTabSz="457200" rtl="0" eaLnBrk="0" fontAlgn="base" hangingPunct="0">
        <a:spcBef>
          <a:spcPct val="0"/>
        </a:spcBef>
        <a:spcAft>
          <a:spcPct val="0"/>
        </a:spcAft>
        <a:defRPr sz="3200">
          <a:solidFill>
            <a:srgbClr val="0D9B8C"/>
          </a:solidFill>
          <a:latin typeface="Arial" charset="0"/>
          <a:cs typeface="Arial" charset="0"/>
        </a:defRPr>
      </a:lvl5pPr>
      <a:lvl6pPr marL="457200" algn="ctr" defTabSz="457200" rtl="0" fontAlgn="base">
        <a:spcBef>
          <a:spcPct val="0"/>
        </a:spcBef>
        <a:spcAft>
          <a:spcPct val="0"/>
        </a:spcAft>
        <a:defRPr sz="3200">
          <a:solidFill>
            <a:srgbClr val="0D9B8C"/>
          </a:solidFill>
          <a:latin typeface="Arial" charset="0"/>
          <a:cs typeface="Arial" charset="0"/>
        </a:defRPr>
      </a:lvl6pPr>
      <a:lvl7pPr marL="914400" algn="ctr" defTabSz="457200" rtl="0" fontAlgn="base">
        <a:spcBef>
          <a:spcPct val="0"/>
        </a:spcBef>
        <a:spcAft>
          <a:spcPct val="0"/>
        </a:spcAft>
        <a:defRPr sz="3200">
          <a:solidFill>
            <a:srgbClr val="0D9B8C"/>
          </a:solidFill>
          <a:latin typeface="Arial" charset="0"/>
          <a:cs typeface="Arial" charset="0"/>
        </a:defRPr>
      </a:lvl7pPr>
      <a:lvl8pPr marL="1371600" algn="ctr" defTabSz="457200" rtl="0" fontAlgn="base">
        <a:spcBef>
          <a:spcPct val="0"/>
        </a:spcBef>
        <a:spcAft>
          <a:spcPct val="0"/>
        </a:spcAft>
        <a:defRPr sz="3200">
          <a:solidFill>
            <a:srgbClr val="0D9B8C"/>
          </a:solidFill>
          <a:latin typeface="Arial" charset="0"/>
          <a:cs typeface="Arial" charset="0"/>
        </a:defRPr>
      </a:lvl8pPr>
      <a:lvl9pPr marL="1828800" algn="ctr" defTabSz="457200" rtl="0" fontAlgn="base">
        <a:spcBef>
          <a:spcPct val="0"/>
        </a:spcBef>
        <a:spcAft>
          <a:spcPct val="0"/>
        </a:spcAft>
        <a:defRPr sz="3200">
          <a:solidFill>
            <a:srgbClr val="0D9B8C"/>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1600" kern="1200">
          <a:solidFill>
            <a:srgbClr val="7F7F7F"/>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7F7F7F"/>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7F7F7F"/>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7F7F7F"/>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2525713" y="2619375"/>
            <a:ext cx="6318250" cy="333375"/>
          </a:xfrm>
        </p:spPr>
        <p:txBody>
          <a:bodyPr>
            <a:noAutofit/>
          </a:bodyPr>
          <a:lstStyle/>
          <a:p>
            <a:pPr algn="ctr" eaLnBrk="1" hangingPunct="1"/>
            <a:r>
              <a:rPr lang="en-US" sz="2100" b="1" dirty="0" smtClean="0">
                <a:latin typeface="Lucida Calligraphy" pitchFamily="66" charset="0"/>
                <a:cs typeface="Arial" pitchFamily="34" charset="0"/>
              </a:rPr>
              <a:t>An Introduction to Your Legacy of Values</a:t>
            </a:r>
          </a:p>
          <a:p>
            <a:pPr algn="ctr" eaLnBrk="1" hangingPunct="1"/>
            <a:r>
              <a:rPr lang="en-US" sz="2100" b="1" dirty="0" smtClean="0">
                <a:latin typeface="Lucida Calligraphy" pitchFamily="66" charset="0"/>
                <a:cs typeface="Arial" pitchFamily="34" charset="0"/>
              </a:rPr>
              <a:t>Ethical Wills / Legacy Letters</a:t>
            </a:r>
          </a:p>
        </p:txBody>
      </p:sp>
      <p:pic>
        <p:nvPicPr>
          <p:cNvPr id="13317" name="Picture 5" descr="Fotolia_2603684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6138"/>
            <a:ext cx="2209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Users\tward\Documents\COL Sync\Marketing Materials\People Photos\stones in bow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86063"/>
            <a:ext cx="22098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76952"/>
            <a:ext cx="2209800" cy="20810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sz="3600" b="1" dirty="0">
                <a:latin typeface="Lucida Calligraphy" pitchFamily="66" charset="0"/>
              </a:rPr>
              <a:t>Our Legacy of Values</a:t>
            </a:r>
            <a:endParaRPr lang="en-US" sz="3600" b="1" dirty="0" smtClean="0">
              <a:latin typeface="Lucida Calligraphy" pitchFamily="66" charset="0"/>
            </a:endParaRPr>
          </a:p>
        </p:txBody>
      </p:sp>
      <p:sp>
        <p:nvSpPr>
          <p:cNvPr id="23555" name="Rectangle 3"/>
          <p:cNvSpPr>
            <a:spLocks noGrp="1"/>
          </p:cNvSpPr>
          <p:nvPr>
            <p:ph type="body" idx="4294967295"/>
          </p:nvPr>
        </p:nvSpPr>
        <p:spPr>
          <a:xfrm>
            <a:off x="457201" y="1495425"/>
            <a:ext cx="8229599" cy="4095296"/>
          </a:xfrm>
        </p:spPr>
        <p:txBody>
          <a:bodyPr/>
          <a:lstStyle/>
          <a:p>
            <a:pPr>
              <a:buFont typeface="Arial" charset="0"/>
              <a:buNone/>
            </a:pPr>
            <a:r>
              <a:rPr lang="en-US" altLang="en-US" sz="2800" dirty="0" smtClean="0">
                <a:solidFill>
                  <a:schemeClr val="tx1"/>
                </a:solidFill>
              </a:rPr>
              <a:t>When to write an Ethical Will?</a:t>
            </a:r>
          </a:p>
          <a:p>
            <a:pPr lvl="1">
              <a:buFont typeface="Wingdings" pitchFamily="2" charset="2"/>
              <a:buChar char="§"/>
            </a:pPr>
            <a:r>
              <a:rPr lang="en-US" sz="2800" dirty="0" smtClean="0">
                <a:solidFill>
                  <a:schemeClr val="tx1"/>
                </a:solidFill>
              </a:rPr>
              <a:t>Life </a:t>
            </a:r>
            <a:r>
              <a:rPr lang="en-US" sz="2800" dirty="0">
                <a:solidFill>
                  <a:schemeClr val="tx1"/>
                </a:solidFill>
              </a:rPr>
              <a:t>transitions and turning </a:t>
            </a:r>
            <a:r>
              <a:rPr lang="en-US" sz="2800" dirty="0" smtClean="0">
                <a:solidFill>
                  <a:schemeClr val="tx1"/>
                </a:solidFill>
              </a:rPr>
              <a:t>points</a:t>
            </a:r>
            <a:endParaRPr lang="en-US" sz="2800" dirty="0">
              <a:solidFill>
                <a:schemeClr val="tx1"/>
              </a:solidFill>
            </a:endParaRPr>
          </a:p>
          <a:p>
            <a:pPr lvl="1">
              <a:buFont typeface="Wingdings" pitchFamily="2" charset="2"/>
              <a:buChar char="§"/>
            </a:pPr>
            <a:r>
              <a:rPr lang="en-US" sz="2800" dirty="0" smtClean="0">
                <a:solidFill>
                  <a:schemeClr val="tx1"/>
                </a:solidFill>
              </a:rPr>
              <a:t>Challenging </a:t>
            </a:r>
            <a:r>
              <a:rPr lang="en-US" sz="2800" dirty="0">
                <a:solidFill>
                  <a:schemeClr val="tx1"/>
                </a:solidFill>
              </a:rPr>
              <a:t>events or life </a:t>
            </a:r>
            <a:r>
              <a:rPr lang="en-US" sz="2800" dirty="0" smtClean="0">
                <a:solidFill>
                  <a:schemeClr val="tx1"/>
                </a:solidFill>
              </a:rPr>
              <a:t>situations</a:t>
            </a:r>
            <a:endParaRPr lang="en-US" sz="2800" dirty="0">
              <a:solidFill>
                <a:schemeClr val="tx1"/>
              </a:solidFill>
            </a:endParaRPr>
          </a:p>
          <a:p>
            <a:pPr lvl="1">
              <a:buFont typeface="Wingdings" pitchFamily="2" charset="2"/>
              <a:buChar char="§"/>
            </a:pPr>
            <a:r>
              <a:rPr lang="en-US" sz="2800" dirty="0">
                <a:solidFill>
                  <a:schemeClr val="tx1"/>
                </a:solidFill>
              </a:rPr>
              <a:t>C</a:t>
            </a:r>
            <a:r>
              <a:rPr lang="en-US" sz="2800" dirty="0" smtClean="0">
                <a:solidFill>
                  <a:schemeClr val="tx1"/>
                </a:solidFill>
              </a:rPr>
              <a:t>hild’s </a:t>
            </a:r>
            <a:r>
              <a:rPr lang="en-US" sz="2800" dirty="0">
                <a:solidFill>
                  <a:schemeClr val="tx1"/>
                </a:solidFill>
              </a:rPr>
              <a:t>special milestone or when they become an </a:t>
            </a:r>
            <a:r>
              <a:rPr lang="en-US" sz="2800" dirty="0" smtClean="0">
                <a:solidFill>
                  <a:schemeClr val="tx1"/>
                </a:solidFill>
              </a:rPr>
              <a:t>adult</a:t>
            </a:r>
            <a:endParaRPr lang="en-US" sz="2800" dirty="0">
              <a:solidFill>
                <a:schemeClr val="tx1"/>
              </a:solidFill>
            </a:endParaRPr>
          </a:p>
          <a:p>
            <a:pPr lvl="1">
              <a:buFont typeface="Wingdings" pitchFamily="2" charset="2"/>
              <a:buChar char="§"/>
            </a:pPr>
            <a:r>
              <a:rPr lang="en-US" sz="2800" dirty="0">
                <a:solidFill>
                  <a:schemeClr val="tx1"/>
                </a:solidFill>
              </a:rPr>
              <a:t>B</a:t>
            </a:r>
            <a:r>
              <a:rPr lang="en-US" sz="2800" dirty="0" smtClean="0">
                <a:solidFill>
                  <a:schemeClr val="tx1"/>
                </a:solidFill>
              </a:rPr>
              <a:t>irth </a:t>
            </a:r>
            <a:r>
              <a:rPr lang="en-US" sz="2800" dirty="0">
                <a:solidFill>
                  <a:schemeClr val="tx1"/>
                </a:solidFill>
              </a:rPr>
              <a:t>of a </a:t>
            </a:r>
            <a:r>
              <a:rPr lang="en-US" sz="2800" dirty="0" smtClean="0">
                <a:solidFill>
                  <a:schemeClr val="tx1"/>
                </a:solidFill>
              </a:rPr>
              <a:t>child, grandchild </a:t>
            </a:r>
            <a:r>
              <a:rPr lang="en-US" sz="2800" dirty="0">
                <a:solidFill>
                  <a:schemeClr val="tx1"/>
                </a:solidFill>
              </a:rPr>
              <a:t>or great </a:t>
            </a:r>
            <a:r>
              <a:rPr lang="en-US" sz="2800" dirty="0" smtClean="0">
                <a:solidFill>
                  <a:schemeClr val="tx1"/>
                </a:solidFill>
              </a:rPr>
              <a:t>grandchild</a:t>
            </a:r>
            <a:endParaRPr lang="en-US" sz="2800" dirty="0">
              <a:solidFill>
                <a:schemeClr val="tx1"/>
              </a:solidFill>
            </a:endParaRPr>
          </a:p>
          <a:p>
            <a:pPr lvl="1">
              <a:buFont typeface="Wingdings" pitchFamily="2" charset="2"/>
              <a:buChar char="§"/>
            </a:pPr>
            <a:r>
              <a:rPr lang="en-US" sz="2800" dirty="0">
                <a:solidFill>
                  <a:schemeClr val="tx1"/>
                </a:solidFill>
              </a:rPr>
              <a:t>L</a:t>
            </a:r>
            <a:r>
              <a:rPr lang="en-US" sz="2800" dirty="0" smtClean="0">
                <a:solidFill>
                  <a:schemeClr val="tx1"/>
                </a:solidFill>
              </a:rPr>
              <a:t>oss </a:t>
            </a:r>
            <a:r>
              <a:rPr lang="en-US" sz="2800" dirty="0">
                <a:solidFill>
                  <a:schemeClr val="tx1"/>
                </a:solidFill>
              </a:rPr>
              <a:t>or </a:t>
            </a:r>
            <a:r>
              <a:rPr lang="en-US" sz="2800" dirty="0" smtClean="0">
                <a:solidFill>
                  <a:schemeClr val="tx1"/>
                </a:solidFill>
              </a:rPr>
              <a:t>illness</a:t>
            </a:r>
            <a:endParaRPr lang="en-US" sz="2800" dirty="0">
              <a:solidFill>
                <a:schemeClr val="tx1"/>
              </a:solidFill>
            </a:endParaRPr>
          </a:p>
          <a:p>
            <a:pPr lvl="1">
              <a:buFont typeface="Wingdings" pitchFamily="2" charset="2"/>
              <a:buChar char="§"/>
            </a:pPr>
            <a:r>
              <a:rPr lang="en-US" sz="2800" dirty="0">
                <a:solidFill>
                  <a:schemeClr val="tx1"/>
                </a:solidFill>
              </a:rPr>
              <a:t>N</a:t>
            </a:r>
            <a:r>
              <a:rPr lang="en-US" sz="2800" dirty="0" smtClean="0">
                <a:solidFill>
                  <a:schemeClr val="tx1"/>
                </a:solidFill>
              </a:rPr>
              <a:t>ational disasters</a:t>
            </a:r>
            <a:endParaRPr lang="en-US" sz="2800" dirty="0">
              <a:solidFill>
                <a:schemeClr val="tx1"/>
              </a:solidFill>
            </a:endParaRPr>
          </a:p>
          <a:p>
            <a:pPr lvl="1">
              <a:buFont typeface="Wingdings" pitchFamily="2" charset="2"/>
              <a:buChar char="§"/>
            </a:pPr>
            <a:r>
              <a:rPr lang="en-US" sz="2800" dirty="0">
                <a:solidFill>
                  <a:schemeClr val="tx1"/>
                </a:solidFill>
              </a:rPr>
              <a:t>W</a:t>
            </a:r>
            <a:r>
              <a:rPr lang="en-US" sz="2800" dirty="0" smtClean="0">
                <a:solidFill>
                  <a:schemeClr val="tx1"/>
                </a:solidFill>
              </a:rPr>
              <a:t>hen </a:t>
            </a:r>
            <a:r>
              <a:rPr lang="en-US" sz="2800" dirty="0">
                <a:solidFill>
                  <a:schemeClr val="tx1"/>
                </a:solidFill>
              </a:rPr>
              <a:t>the spirit moves us! </a:t>
            </a:r>
          </a:p>
          <a:p>
            <a:pPr>
              <a:buFont typeface="Arial" charset="0"/>
              <a:buNone/>
            </a:pPr>
            <a:endParaRPr lang="en-US" altLang="en-US" sz="2800" dirty="0" smtClean="0">
              <a:solidFill>
                <a:schemeClr val="tx1"/>
              </a:solidFill>
            </a:endParaRPr>
          </a:p>
        </p:txBody>
      </p:sp>
    </p:spTree>
    <p:extLst>
      <p:ext uri="{BB962C8B-B14F-4D97-AF65-F5344CB8AC3E}">
        <p14:creationId xmlns:p14="http://schemas.microsoft.com/office/powerpoint/2010/main" val="3126830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265113" y="352425"/>
            <a:ext cx="8613775" cy="1143000"/>
          </a:xfrm>
        </p:spPr>
        <p:txBody>
          <a:bodyPr/>
          <a:lstStyle/>
          <a:p>
            <a:r>
              <a:rPr lang="en-US" sz="3600" b="1" dirty="0" smtClean="0">
                <a:latin typeface="Lucida Calligraphy" pitchFamily="66" charset="0"/>
              </a:rPr>
              <a:t>Four Phases of Adulthood</a:t>
            </a:r>
          </a:p>
        </p:txBody>
      </p:sp>
      <p:sp>
        <p:nvSpPr>
          <p:cNvPr id="46082" name="Rectangle 3"/>
          <p:cNvSpPr>
            <a:spLocks noGrp="1"/>
          </p:cNvSpPr>
          <p:nvPr>
            <p:ph type="body" idx="4294967295"/>
          </p:nvPr>
        </p:nvSpPr>
        <p:spPr>
          <a:xfrm>
            <a:off x="1727200" y="1668463"/>
            <a:ext cx="5864225" cy="4529137"/>
          </a:xfrm>
        </p:spPr>
        <p:txBody>
          <a:bodyPr/>
          <a:lstStyle/>
          <a:p>
            <a:pPr algn="ctr">
              <a:buFont typeface="Arial" pitchFamily="34" charset="0"/>
              <a:buNone/>
            </a:pPr>
            <a:r>
              <a:rPr lang="en-US" sz="3000" b="1" dirty="0" smtClean="0">
                <a:solidFill>
                  <a:schemeClr val="tx1"/>
                </a:solidFill>
                <a:latin typeface="Arial" pitchFamily="34" charset="0"/>
              </a:rPr>
              <a:t>The Mature Mind</a:t>
            </a:r>
          </a:p>
          <a:p>
            <a:pPr algn="ctr">
              <a:buFont typeface="Arial" pitchFamily="34" charset="0"/>
              <a:buNone/>
            </a:pPr>
            <a:r>
              <a:rPr lang="en-US" sz="1400" i="1" dirty="0" smtClean="0">
                <a:solidFill>
                  <a:schemeClr val="tx1"/>
                </a:solidFill>
                <a:latin typeface="Arial" pitchFamily="34" charset="0"/>
              </a:rPr>
              <a:t>Gene Cohen, MD, PhD</a:t>
            </a:r>
          </a:p>
          <a:p>
            <a:pPr algn="ctr">
              <a:buFont typeface="Arial" pitchFamily="34" charset="0"/>
              <a:buNone/>
            </a:pPr>
            <a:endParaRPr lang="en-US" sz="2400" dirty="0" smtClean="0">
              <a:solidFill>
                <a:schemeClr val="tx1"/>
              </a:solidFill>
              <a:latin typeface="Arial" pitchFamily="34" charset="0"/>
            </a:endParaRPr>
          </a:p>
          <a:p>
            <a:r>
              <a:rPr lang="en-US" sz="3200" dirty="0" smtClean="0">
                <a:solidFill>
                  <a:schemeClr val="tx1"/>
                </a:solidFill>
                <a:latin typeface="Arial" pitchFamily="34" charset="0"/>
              </a:rPr>
              <a:t>Midlife reevaluation: 30s-60s</a:t>
            </a:r>
          </a:p>
          <a:p>
            <a:r>
              <a:rPr lang="en-US" sz="3200" dirty="0" smtClean="0">
                <a:solidFill>
                  <a:schemeClr val="tx1"/>
                </a:solidFill>
                <a:latin typeface="Arial" pitchFamily="34" charset="0"/>
              </a:rPr>
              <a:t>Liberation: 50s-70s </a:t>
            </a:r>
          </a:p>
          <a:p>
            <a:r>
              <a:rPr lang="en-US" sz="3200" dirty="0" smtClean="0">
                <a:solidFill>
                  <a:schemeClr val="tx1"/>
                </a:solidFill>
                <a:latin typeface="Arial" pitchFamily="34" charset="0"/>
              </a:rPr>
              <a:t>Summing up: late 60s-90s </a:t>
            </a:r>
          </a:p>
          <a:p>
            <a:r>
              <a:rPr lang="en-US" sz="3200" dirty="0" smtClean="0">
                <a:solidFill>
                  <a:schemeClr val="tx1"/>
                </a:solidFill>
                <a:latin typeface="Arial" pitchFamily="34" charset="0"/>
              </a:rPr>
              <a:t>Encore: 70s and beyond</a:t>
            </a:r>
          </a:p>
          <a:p>
            <a:endParaRPr lang="en-US" sz="3200" dirty="0" smtClean="0">
              <a:latin typeface="Arial" pitchFamily="34" charset="0"/>
            </a:endParaRPr>
          </a:p>
          <a:p>
            <a:pPr>
              <a:buFont typeface="Arial" pitchFamily="34" charset="0"/>
              <a:buNone/>
            </a:pPr>
            <a:endParaRPr lang="en-US" dirty="0" smtClean="0">
              <a:latin typeface="Arial" pitchFamily="34" charset="0"/>
            </a:endParaRPr>
          </a:p>
        </p:txBody>
      </p:sp>
    </p:spTree>
    <p:extLst>
      <p:ext uri="{BB962C8B-B14F-4D97-AF65-F5344CB8AC3E}">
        <p14:creationId xmlns:p14="http://schemas.microsoft.com/office/powerpoint/2010/main" val="1909830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2">
                                            <p:txEl>
                                              <p:pRg st="3" end="3"/>
                                            </p:txEl>
                                          </p:spTgt>
                                        </p:tgtEl>
                                        <p:attrNameLst>
                                          <p:attrName>style.visibility</p:attrName>
                                        </p:attrNameLst>
                                      </p:cBhvr>
                                      <p:to>
                                        <p:strVal val="visible"/>
                                      </p:to>
                                    </p:set>
                                    <p:animEffect transition="in" filter="dissolve">
                                      <p:cBhvr>
                                        <p:cTn id="7" dur="500"/>
                                        <p:tgtEl>
                                          <p:spTgt spid="4608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082">
                                            <p:txEl>
                                              <p:pRg st="4" end="4"/>
                                            </p:txEl>
                                          </p:spTgt>
                                        </p:tgtEl>
                                        <p:attrNameLst>
                                          <p:attrName>style.visibility</p:attrName>
                                        </p:attrNameLst>
                                      </p:cBhvr>
                                      <p:to>
                                        <p:strVal val="visible"/>
                                      </p:to>
                                    </p:set>
                                    <p:animEffect transition="in" filter="dissolve">
                                      <p:cBhvr>
                                        <p:cTn id="12" dur="500"/>
                                        <p:tgtEl>
                                          <p:spTgt spid="4608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6082">
                                            <p:txEl>
                                              <p:pRg st="5" end="5"/>
                                            </p:txEl>
                                          </p:spTgt>
                                        </p:tgtEl>
                                        <p:attrNameLst>
                                          <p:attrName>style.visibility</p:attrName>
                                        </p:attrNameLst>
                                      </p:cBhvr>
                                      <p:to>
                                        <p:strVal val="visible"/>
                                      </p:to>
                                    </p:set>
                                    <p:animEffect transition="in" filter="dissolve">
                                      <p:cBhvr>
                                        <p:cTn id="17" dur="500"/>
                                        <p:tgtEl>
                                          <p:spTgt spid="46082">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6082">
                                            <p:txEl>
                                              <p:pRg st="6" end="6"/>
                                            </p:txEl>
                                          </p:spTgt>
                                        </p:tgtEl>
                                        <p:attrNameLst>
                                          <p:attrName>style.visibility</p:attrName>
                                        </p:attrNameLst>
                                      </p:cBhvr>
                                      <p:to>
                                        <p:strVal val="visible"/>
                                      </p:to>
                                    </p:set>
                                    <p:animEffect transition="in" filter="dissolve">
                                      <p:cBhvr>
                                        <p:cTn id="22" dur="500"/>
                                        <p:tgtEl>
                                          <p:spTgt spid="460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latin typeface="Lucida Calligraphy"/>
              </a:rPr>
              <a:t>Midlife Re-evaluation: 30s-60s</a:t>
            </a:r>
            <a:endParaRPr lang="en-US" sz="3600" b="1" dirty="0">
              <a:latin typeface="Lucida Calligraphy"/>
            </a:endParaRPr>
          </a:p>
        </p:txBody>
      </p:sp>
      <p:sp>
        <p:nvSpPr>
          <p:cNvPr id="5" name="Content Placeholder 4"/>
          <p:cNvSpPr>
            <a:spLocks noGrp="1"/>
          </p:cNvSpPr>
          <p:nvPr>
            <p:ph idx="1"/>
          </p:nvPr>
        </p:nvSpPr>
        <p:spPr>
          <a:xfrm>
            <a:off x="838200" y="2266949"/>
            <a:ext cx="7848600" cy="3859213"/>
          </a:xfrm>
        </p:spPr>
        <p:txBody>
          <a:bodyPr/>
          <a:lstStyle/>
          <a:p>
            <a:r>
              <a:rPr lang="en-US" sz="3200" dirty="0" smtClean="0">
                <a:solidFill>
                  <a:schemeClr val="tx1"/>
                </a:solidFill>
              </a:rPr>
              <a:t>Typically engaged by those in their 40s-early 50s</a:t>
            </a:r>
          </a:p>
          <a:p>
            <a:r>
              <a:rPr lang="en-US" sz="3200" dirty="0" smtClean="0">
                <a:solidFill>
                  <a:schemeClr val="tx1"/>
                </a:solidFill>
              </a:rPr>
              <a:t>A time of exploration and transition</a:t>
            </a:r>
          </a:p>
          <a:p>
            <a:r>
              <a:rPr lang="en-US" sz="3200" dirty="0" smtClean="0">
                <a:solidFill>
                  <a:schemeClr val="tx1"/>
                </a:solidFill>
              </a:rPr>
              <a:t>A quest to search for what is true and meaningful</a:t>
            </a:r>
            <a:endParaRPr lang="en-US" sz="3200" dirty="0">
              <a:solidFill>
                <a:schemeClr val="tx1"/>
              </a:solidFill>
            </a:endParaRPr>
          </a:p>
        </p:txBody>
      </p:sp>
    </p:spTree>
    <p:extLst>
      <p:ext uri="{BB962C8B-B14F-4D97-AF65-F5344CB8AC3E}">
        <p14:creationId xmlns:p14="http://schemas.microsoft.com/office/powerpoint/2010/main" val="4159409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Lucida Calligraphy"/>
              </a:rPr>
              <a:t>Liberation: 50s-60s</a:t>
            </a:r>
            <a:endParaRPr lang="en-US" sz="3600" b="1" dirty="0">
              <a:latin typeface="Lucida Calligraphy"/>
            </a:endParaRPr>
          </a:p>
        </p:txBody>
      </p:sp>
      <p:sp>
        <p:nvSpPr>
          <p:cNvPr id="3" name="Content Placeholder 2"/>
          <p:cNvSpPr>
            <a:spLocks noGrp="1"/>
          </p:cNvSpPr>
          <p:nvPr>
            <p:ph idx="1"/>
          </p:nvPr>
        </p:nvSpPr>
        <p:spPr>
          <a:xfrm>
            <a:off x="762000" y="1885949"/>
            <a:ext cx="7924800" cy="3908425"/>
          </a:xfrm>
        </p:spPr>
        <p:txBody>
          <a:bodyPr/>
          <a:lstStyle/>
          <a:p>
            <a:r>
              <a:rPr lang="en-US" sz="3200" dirty="0" smtClean="0">
                <a:solidFill>
                  <a:schemeClr val="tx1"/>
                </a:solidFill>
              </a:rPr>
              <a:t>Typically engaged by those in the late 50s-70s</a:t>
            </a:r>
          </a:p>
          <a:p>
            <a:r>
              <a:rPr lang="en-US" sz="3200" dirty="0" smtClean="0">
                <a:solidFill>
                  <a:schemeClr val="tx1"/>
                </a:solidFill>
              </a:rPr>
              <a:t>A time of experimentation and innovation</a:t>
            </a:r>
          </a:p>
          <a:p>
            <a:r>
              <a:rPr lang="en-US" sz="3200" dirty="0" smtClean="0">
                <a:solidFill>
                  <a:schemeClr val="tx1"/>
                </a:solidFill>
              </a:rPr>
              <a:t>Seeking the freedom to speak one’s mind</a:t>
            </a:r>
          </a:p>
          <a:p>
            <a:r>
              <a:rPr lang="en-US" sz="3200" dirty="0" smtClean="0">
                <a:solidFill>
                  <a:schemeClr val="tx1"/>
                </a:solidFill>
              </a:rPr>
              <a:t>The question: If not now, when?</a:t>
            </a:r>
            <a:endParaRPr lang="en-US" sz="3200" dirty="0">
              <a:solidFill>
                <a:schemeClr val="tx1"/>
              </a:solidFill>
            </a:endParaRPr>
          </a:p>
        </p:txBody>
      </p:sp>
    </p:spTree>
    <p:extLst>
      <p:ext uri="{BB962C8B-B14F-4D97-AF65-F5344CB8AC3E}">
        <p14:creationId xmlns:p14="http://schemas.microsoft.com/office/powerpoint/2010/main" val="74887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425"/>
            <a:ext cx="8229600" cy="885825"/>
          </a:xfrm>
        </p:spPr>
        <p:txBody>
          <a:bodyPr/>
          <a:lstStyle/>
          <a:p>
            <a:r>
              <a:rPr lang="en-US" sz="3600" b="1" dirty="0" smtClean="0">
                <a:latin typeface="Lucida Calligraphy"/>
              </a:rPr>
              <a:t>Summing Up: Late 60s-70s</a:t>
            </a:r>
            <a:endParaRPr lang="en-US" sz="3600" b="1" dirty="0">
              <a:latin typeface="Lucida Calligraphy"/>
            </a:endParaRPr>
          </a:p>
        </p:txBody>
      </p:sp>
      <p:sp>
        <p:nvSpPr>
          <p:cNvPr id="3" name="Content Placeholder 2"/>
          <p:cNvSpPr>
            <a:spLocks noGrp="1"/>
          </p:cNvSpPr>
          <p:nvPr>
            <p:ph idx="1"/>
          </p:nvPr>
        </p:nvSpPr>
        <p:spPr>
          <a:xfrm>
            <a:off x="457200" y="1238250"/>
            <a:ext cx="8229600" cy="4684658"/>
          </a:xfrm>
        </p:spPr>
        <p:txBody>
          <a:bodyPr/>
          <a:lstStyle/>
          <a:p>
            <a:r>
              <a:rPr lang="en-US" sz="2800" dirty="0" smtClean="0">
                <a:solidFill>
                  <a:schemeClr val="tx1"/>
                </a:solidFill>
              </a:rPr>
              <a:t>Fueled by awareness of one’s mortality and physical changes</a:t>
            </a:r>
          </a:p>
          <a:p>
            <a:r>
              <a:rPr lang="en-US" sz="2800" dirty="0" smtClean="0">
                <a:solidFill>
                  <a:schemeClr val="tx1"/>
                </a:solidFill>
              </a:rPr>
              <a:t>Motivated to share wisdom</a:t>
            </a:r>
          </a:p>
          <a:p>
            <a:r>
              <a:rPr lang="en-US" sz="2800" dirty="0" smtClean="0">
                <a:solidFill>
                  <a:schemeClr val="tx1"/>
                </a:solidFill>
              </a:rPr>
              <a:t>See ourselves as ‘keepers of the culture’-stories</a:t>
            </a:r>
          </a:p>
          <a:p>
            <a:r>
              <a:rPr lang="en-US" sz="2800" dirty="0" smtClean="0">
                <a:solidFill>
                  <a:schemeClr val="tx1"/>
                </a:solidFill>
              </a:rPr>
              <a:t>Desire to find meaning in life through review, summarization, and giving back</a:t>
            </a:r>
          </a:p>
          <a:p>
            <a:r>
              <a:rPr lang="en-US" sz="2800" dirty="0" smtClean="0">
                <a:solidFill>
                  <a:schemeClr val="tx1"/>
                </a:solidFill>
              </a:rPr>
              <a:t>Desire to give back through volunteerism, community activism, philanthropy</a:t>
            </a:r>
          </a:p>
          <a:p>
            <a:r>
              <a:rPr lang="en-US" sz="2800" dirty="0" smtClean="0">
                <a:solidFill>
                  <a:schemeClr val="tx1"/>
                </a:solidFill>
              </a:rPr>
              <a:t>People feel compelled to attend to unfinished business and resolve conflicts</a:t>
            </a:r>
            <a:endParaRPr lang="en-US" sz="2800" dirty="0">
              <a:solidFill>
                <a:schemeClr val="tx1"/>
              </a:solidFill>
            </a:endParaRPr>
          </a:p>
        </p:txBody>
      </p:sp>
    </p:spTree>
    <p:extLst>
      <p:ext uri="{BB962C8B-B14F-4D97-AF65-F5344CB8AC3E}">
        <p14:creationId xmlns:p14="http://schemas.microsoft.com/office/powerpoint/2010/main" val="3172787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Lucida Calligraphy"/>
              </a:rPr>
              <a:t>Encore: 70s and Beyond</a:t>
            </a:r>
            <a:endParaRPr lang="en-US" sz="3600" b="1" dirty="0">
              <a:latin typeface="Lucida Calligraphy"/>
            </a:endParaRPr>
          </a:p>
        </p:txBody>
      </p:sp>
      <p:sp>
        <p:nvSpPr>
          <p:cNvPr id="3" name="Content Placeholder 2"/>
          <p:cNvSpPr>
            <a:spLocks noGrp="1"/>
          </p:cNvSpPr>
          <p:nvPr>
            <p:ph idx="1"/>
          </p:nvPr>
        </p:nvSpPr>
        <p:spPr>
          <a:xfrm>
            <a:off x="819150" y="1827213"/>
            <a:ext cx="8072602" cy="4298950"/>
          </a:xfrm>
        </p:spPr>
        <p:txBody>
          <a:bodyPr/>
          <a:lstStyle/>
          <a:p>
            <a:r>
              <a:rPr lang="en-US" sz="3200" dirty="0" smtClean="0">
                <a:solidFill>
                  <a:schemeClr val="tx1"/>
                </a:solidFill>
              </a:rPr>
              <a:t>Plans and actions shaped by desire to restate and reaffirm major themes in our lives</a:t>
            </a:r>
          </a:p>
          <a:p>
            <a:r>
              <a:rPr lang="en-US" sz="3200" dirty="0" smtClean="0">
                <a:solidFill>
                  <a:schemeClr val="tx1"/>
                </a:solidFill>
              </a:rPr>
              <a:t>Explore variations on those themes</a:t>
            </a:r>
          </a:p>
          <a:p>
            <a:r>
              <a:rPr lang="en-US" sz="3200" dirty="0" smtClean="0">
                <a:solidFill>
                  <a:schemeClr val="tx1"/>
                </a:solidFill>
              </a:rPr>
              <a:t>Desire to live well and impact family and community</a:t>
            </a:r>
            <a:endParaRPr lang="en-US" sz="3200" dirty="0">
              <a:solidFill>
                <a:schemeClr val="tx1"/>
              </a:solidFill>
            </a:endParaRPr>
          </a:p>
        </p:txBody>
      </p:sp>
    </p:spTree>
    <p:extLst>
      <p:ext uri="{BB962C8B-B14F-4D97-AF65-F5344CB8AC3E}">
        <p14:creationId xmlns:p14="http://schemas.microsoft.com/office/powerpoint/2010/main" val="312733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r>
              <a:rPr lang="en-US" sz="3600" b="1" dirty="0">
                <a:latin typeface="Lucida Calligraphy" pitchFamily="66" charset="0"/>
              </a:rPr>
              <a:t>Our Legacy of Values</a:t>
            </a:r>
            <a:endParaRPr lang="en-US" sz="3600" b="1" dirty="0" smtClean="0">
              <a:latin typeface="Lucida Calligraphy" pitchFamily="66" charset="0"/>
            </a:endParaRPr>
          </a:p>
        </p:txBody>
      </p:sp>
      <p:sp>
        <p:nvSpPr>
          <p:cNvPr id="21507" name="Rectangle 3"/>
          <p:cNvSpPr>
            <a:spLocks noGrp="1"/>
          </p:cNvSpPr>
          <p:nvPr>
            <p:ph type="body" idx="4294967295"/>
          </p:nvPr>
        </p:nvSpPr>
        <p:spPr>
          <a:xfrm>
            <a:off x="1843314" y="2119085"/>
            <a:ext cx="5065486" cy="3905477"/>
          </a:xfrm>
        </p:spPr>
        <p:txBody>
          <a:bodyPr/>
          <a:lstStyle/>
          <a:p>
            <a:pPr>
              <a:buFont typeface="Arial" charset="0"/>
              <a:buNone/>
            </a:pPr>
            <a:r>
              <a:rPr lang="en-US" altLang="en-US" sz="3200" dirty="0" smtClean="0">
                <a:solidFill>
                  <a:schemeClr val="tx1"/>
                </a:solidFill>
              </a:rPr>
              <a:t>Why write an Ethical Will?</a:t>
            </a:r>
          </a:p>
          <a:p>
            <a:pPr lvl="1">
              <a:buFont typeface="Wingdings" pitchFamily="2" charset="2"/>
              <a:buChar char="§"/>
            </a:pPr>
            <a:r>
              <a:rPr lang="en-US" altLang="en-US" sz="3200" dirty="0" smtClean="0">
                <a:solidFill>
                  <a:schemeClr val="tx1"/>
                </a:solidFill>
              </a:rPr>
              <a:t>Honor the past</a:t>
            </a:r>
          </a:p>
          <a:p>
            <a:pPr lvl="1">
              <a:buFont typeface="Wingdings" pitchFamily="2" charset="2"/>
              <a:buChar char="§"/>
            </a:pPr>
            <a:r>
              <a:rPr lang="en-US" altLang="en-US" sz="3200" dirty="0" smtClean="0">
                <a:solidFill>
                  <a:schemeClr val="tx1"/>
                </a:solidFill>
              </a:rPr>
              <a:t>Capture the present</a:t>
            </a:r>
          </a:p>
          <a:p>
            <a:pPr lvl="1">
              <a:buFont typeface="Wingdings" pitchFamily="2" charset="2"/>
              <a:buChar char="§"/>
            </a:pPr>
            <a:r>
              <a:rPr lang="en-US" altLang="en-US" sz="3200" dirty="0" smtClean="0">
                <a:solidFill>
                  <a:schemeClr val="tx1"/>
                </a:solidFill>
              </a:rPr>
              <a:t>Inform the future</a:t>
            </a:r>
          </a:p>
          <a:p>
            <a:pPr marL="457200" lvl="1" indent="0">
              <a:buNone/>
            </a:pPr>
            <a:endParaRPr lang="en-US" altLang="en-US" sz="3200" dirty="0" smtClean="0">
              <a:solidFill>
                <a:schemeClr val="tx1"/>
              </a:solidFill>
            </a:endParaRPr>
          </a:p>
          <a:p>
            <a:pPr>
              <a:buFont typeface="Arial" charset="0"/>
              <a:buNone/>
            </a:pPr>
            <a:endParaRPr lang="en-US" altLang="en-US" sz="1200" dirty="0" smtClean="0">
              <a:solidFill>
                <a:schemeClr val="tx1"/>
              </a:solidFill>
            </a:endParaRPr>
          </a:p>
          <a:p>
            <a:pPr>
              <a:buFont typeface="Arial" charset="0"/>
              <a:buNone/>
            </a:pPr>
            <a:endParaRPr lang="en-US" altLang="en-US" sz="1200" dirty="0" smtClean="0">
              <a:solidFill>
                <a:schemeClr val="tx1"/>
              </a:solidFill>
            </a:endParaRPr>
          </a:p>
          <a:p>
            <a:pPr>
              <a:buFont typeface="Arial" charset="0"/>
              <a:buNone/>
            </a:pPr>
            <a:endParaRPr lang="en-US" altLang="en-US" sz="1200" dirty="0" smtClean="0">
              <a:solidFill>
                <a:schemeClr val="tx1"/>
              </a:solidFill>
            </a:endParaRPr>
          </a:p>
          <a:p>
            <a:pPr algn="ctr">
              <a:buFont typeface="Arial" charset="0"/>
              <a:buNone/>
            </a:pPr>
            <a:r>
              <a:rPr lang="en-US" altLang="en-US" sz="1200" dirty="0" smtClean="0">
                <a:solidFill>
                  <a:schemeClr val="tx1"/>
                </a:solidFill>
              </a:rPr>
              <a:t>“Honor the Past, Capture the Present, Inform the Future” </a:t>
            </a:r>
            <a:endParaRPr lang="en-US" altLang="en-US" sz="1200" dirty="0">
              <a:solidFill>
                <a:schemeClr val="tx1"/>
              </a:solidFill>
            </a:endParaRPr>
          </a:p>
          <a:p>
            <a:pPr algn="ctr">
              <a:buFont typeface="Arial" charset="0"/>
              <a:buNone/>
            </a:pPr>
            <a:r>
              <a:rPr lang="en-US" altLang="en-US" sz="1200" dirty="0" smtClean="0">
                <a:solidFill>
                  <a:schemeClr val="tx1"/>
                </a:solidFill>
              </a:rPr>
              <a:t>is reprinted with permission from:</a:t>
            </a:r>
          </a:p>
          <a:p>
            <a:pPr algn="ctr">
              <a:buFont typeface="Arial" charset="0"/>
              <a:buNone/>
            </a:pPr>
            <a:r>
              <a:rPr lang="en-US" altLang="en-US" sz="1200" dirty="0" smtClean="0">
                <a:solidFill>
                  <a:schemeClr val="tx1"/>
                </a:solidFill>
              </a:rPr>
              <a:t> Anita Hecht, LCSW Director, Life History Services, LLC</a:t>
            </a:r>
            <a:endParaRPr lang="en-US" dirty="0" smtClean="0"/>
          </a:p>
        </p:txBody>
      </p:sp>
    </p:spTree>
    <p:extLst>
      <p:ext uri="{BB962C8B-B14F-4D97-AF65-F5344CB8AC3E}">
        <p14:creationId xmlns:p14="http://schemas.microsoft.com/office/powerpoint/2010/main" val="822666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Lucida Calligraphy" pitchFamily="66" charset="0"/>
              </a:rPr>
              <a:t>Next Steps	</a:t>
            </a:r>
            <a:endParaRPr lang="en-US" sz="3600" b="1" dirty="0">
              <a:latin typeface="Lucida Calligraphy" pitchFamily="66" charset="0"/>
            </a:endParaRPr>
          </a:p>
        </p:txBody>
      </p:sp>
      <p:sp>
        <p:nvSpPr>
          <p:cNvPr id="3" name="Content Placeholder 2"/>
          <p:cNvSpPr>
            <a:spLocks noGrp="1"/>
          </p:cNvSpPr>
          <p:nvPr>
            <p:ph idx="1"/>
          </p:nvPr>
        </p:nvSpPr>
        <p:spPr>
          <a:xfrm>
            <a:off x="835572" y="1970690"/>
            <a:ext cx="7851228" cy="3745570"/>
          </a:xfrm>
        </p:spPr>
        <p:txBody>
          <a:bodyPr/>
          <a:lstStyle/>
          <a:p>
            <a:r>
              <a:rPr lang="en-US" sz="2800" dirty="0" smtClean="0">
                <a:solidFill>
                  <a:schemeClr val="tx1"/>
                </a:solidFill>
              </a:rPr>
              <a:t>Sign up for our next upcoming scheduled Ethical Will/Legacy Letter Writing Workshop.</a:t>
            </a:r>
          </a:p>
          <a:p>
            <a:r>
              <a:rPr lang="en-US" sz="2800" dirty="0" smtClean="0">
                <a:solidFill>
                  <a:schemeClr val="tx1"/>
                </a:solidFill>
              </a:rPr>
              <a:t>Register here </a:t>
            </a:r>
          </a:p>
          <a:p>
            <a:r>
              <a:rPr lang="en-US" sz="2800" dirty="0" smtClean="0">
                <a:solidFill>
                  <a:schemeClr val="tx1"/>
                </a:solidFill>
              </a:rPr>
              <a:t>For individual legacy coaching information, please contact Beatriz at 561-350-0814.						</a:t>
            </a:r>
          </a:p>
          <a:p>
            <a:pPr marL="0" indent="0">
              <a:buNone/>
            </a:pPr>
            <a:r>
              <a:rPr lang="en-US" sz="2800" dirty="0">
                <a:solidFill>
                  <a:schemeClr val="tx1"/>
                </a:solidFill>
              </a:rPr>
              <a:t>	</a:t>
            </a:r>
            <a:r>
              <a:rPr lang="en-US" sz="2800" dirty="0" smtClean="0">
                <a:solidFill>
                  <a:schemeClr val="tx1"/>
                </a:solidFill>
              </a:rPr>
              <a:t>					Thank you!!!!!!!</a:t>
            </a:r>
            <a:endParaRPr lang="en-US" sz="2800" dirty="0">
              <a:solidFill>
                <a:schemeClr val="tx1"/>
              </a:solidFill>
            </a:endParaRPr>
          </a:p>
        </p:txBody>
      </p:sp>
    </p:spTree>
    <p:extLst>
      <p:ext uri="{BB962C8B-B14F-4D97-AF65-F5344CB8AC3E}">
        <p14:creationId xmlns:p14="http://schemas.microsoft.com/office/powerpoint/2010/main" val="194700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p:cNvSpPr>
          <p:nvPr/>
        </p:nvSpPr>
        <p:spPr bwMode="auto">
          <a:xfrm>
            <a:off x="590550" y="29083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600" b="1" dirty="0" smtClean="0">
                <a:solidFill>
                  <a:schemeClr val="bg1"/>
                </a:solidFill>
                <a:latin typeface="Lucida Calligraphy" pitchFamily="66" charset="0"/>
                <a:cs typeface="Arial" pitchFamily="34" charset="0"/>
              </a:rPr>
              <a:t>The </a:t>
            </a:r>
            <a:r>
              <a:rPr lang="en-US" sz="3600" b="1" dirty="0">
                <a:solidFill>
                  <a:schemeClr val="bg1"/>
                </a:solidFill>
                <a:latin typeface="Lucida Calligraphy" pitchFamily="66" charset="0"/>
                <a:cs typeface="Arial" pitchFamily="34" charset="0"/>
              </a:rPr>
              <a:t>Importance of Legacy </a:t>
            </a:r>
            <a:br>
              <a:rPr lang="en-US" sz="3600" b="1" dirty="0">
                <a:solidFill>
                  <a:schemeClr val="bg1"/>
                </a:solidFill>
                <a:latin typeface="Lucida Calligraphy" pitchFamily="66" charset="0"/>
                <a:cs typeface="Arial" pitchFamily="34" charset="0"/>
              </a:rPr>
            </a:br>
            <a:r>
              <a:rPr lang="en-US" sz="3600" b="1" dirty="0">
                <a:solidFill>
                  <a:schemeClr val="bg1"/>
                </a:solidFill>
                <a:latin typeface="Lucida Calligraphy" pitchFamily="66" charset="0"/>
                <a:cs typeface="Arial" pitchFamily="34" charset="0"/>
              </a:rPr>
              <a:t>in Our Lives</a:t>
            </a:r>
          </a:p>
        </p:txBody>
      </p:sp>
    </p:spTree>
    <p:extLst>
      <p:ext uri="{BB962C8B-B14F-4D97-AF65-F5344CB8AC3E}">
        <p14:creationId xmlns:p14="http://schemas.microsoft.com/office/powerpoint/2010/main" val="324561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277813" y="352425"/>
            <a:ext cx="8588375" cy="1143000"/>
          </a:xfrm>
        </p:spPr>
        <p:txBody>
          <a:bodyPr/>
          <a:lstStyle/>
          <a:p>
            <a:r>
              <a:rPr lang="en-US" sz="3600" b="1" smtClean="0">
                <a:latin typeface="Lucida Calligraphy" pitchFamily="66" charset="0"/>
              </a:rPr>
              <a:t>Why Create a Legacy?</a:t>
            </a:r>
          </a:p>
        </p:txBody>
      </p:sp>
      <p:sp>
        <p:nvSpPr>
          <p:cNvPr id="23555" name="Rectangle 3"/>
          <p:cNvSpPr>
            <a:spLocks noGrp="1"/>
          </p:cNvSpPr>
          <p:nvPr>
            <p:ph type="body" idx="4294967295"/>
          </p:nvPr>
        </p:nvSpPr>
        <p:spPr>
          <a:xfrm>
            <a:off x="746125" y="1827213"/>
            <a:ext cx="7940675" cy="4298950"/>
          </a:xfrm>
        </p:spPr>
        <p:txBody>
          <a:bodyPr/>
          <a:lstStyle/>
          <a:p>
            <a:pPr>
              <a:buFont typeface="Arial" pitchFamily="34" charset="0"/>
              <a:buNone/>
            </a:pPr>
            <a:r>
              <a:rPr lang="en-US" sz="2400" dirty="0" smtClean="0">
                <a:latin typeface="Arial" pitchFamily="34" charset="0"/>
              </a:rPr>
              <a:t>	</a:t>
            </a:r>
            <a:r>
              <a:rPr lang="en-US" sz="3200" dirty="0" smtClean="0">
                <a:solidFill>
                  <a:schemeClr val="tx1"/>
                </a:solidFill>
                <a:latin typeface="Arial" pitchFamily="34" charset="0"/>
              </a:rPr>
              <a:t>As humans, we’re hardwired to:</a:t>
            </a:r>
          </a:p>
          <a:p>
            <a:pPr lvl="2"/>
            <a:r>
              <a:rPr lang="en-US" sz="3200" dirty="0" smtClean="0">
                <a:solidFill>
                  <a:schemeClr val="tx1"/>
                </a:solidFill>
                <a:latin typeface="Arial" pitchFamily="34" charset="0"/>
              </a:rPr>
              <a:t>Define our personal transcendence</a:t>
            </a:r>
          </a:p>
          <a:p>
            <a:pPr lvl="2"/>
            <a:r>
              <a:rPr lang="en-US" sz="3200" dirty="0" smtClean="0">
                <a:solidFill>
                  <a:schemeClr val="tx1"/>
                </a:solidFill>
                <a:latin typeface="Arial" pitchFamily="34" charset="0"/>
              </a:rPr>
              <a:t>Share our wisdom and life experiences</a:t>
            </a:r>
          </a:p>
          <a:p>
            <a:pPr lvl="2"/>
            <a:r>
              <a:rPr lang="en-US" sz="3200" dirty="0" smtClean="0">
                <a:solidFill>
                  <a:schemeClr val="tx1"/>
                </a:solidFill>
                <a:latin typeface="Arial" pitchFamily="34" charset="0"/>
              </a:rPr>
              <a:t>Create generational connections</a:t>
            </a:r>
          </a:p>
          <a:p>
            <a:pPr lvl="2"/>
            <a:r>
              <a:rPr lang="en-US" sz="3200" dirty="0" smtClean="0">
                <a:solidFill>
                  <a:schemeClr val="tx1"/>
                </a:solidFill>
                <a:latin typeface="Arial" pitchFamily="34" charset="0"/>
              </a:rPr>
              <a:t>Find purpose in our lives</a:t>
            </a:r>
          </a:p>
          <a:p>
            <a:pPr lvl="2"/>
            <a:r>
              <a:rPr lang="en-US" sz="3200" dirty="0" smtClean="0">
                <a:solidFill>
                  <a:schemeClr val="tx1"/>
                </a:solidFill>
                <a:latin typeface="Arial" pitchFamily="34" charset="0"/>
              </a:rPr>
              <a:t>Maintain our vitality</a:t>
            </a:r>
          </a:p>
          <a:p>
            <a:pPr>
              <a:buFont typeface="Arial" pitchFamily="34" charset="0"/>
              <a:buNone/>
            </a:pPr>
            <a:endParaRPr lang="en-US" sz="3200" dirty="0"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sz="3600" b="1" smtClean="0">
                <a:latin typeface="Lucida Calligraphy" pitchFamily="66" charset="0"/>
              </a:rPr>
              <a:t>Life Purpose</a:t>
            </a:r>
          </a:p>
        </p:txBody>
      </p:sp>
      <p:sp>
        <p:nvSpPr>
          <p:cNvPr id="24579" name="Rectangle 3"/>
          <p:cNvSpPr>
            <a:spLocks noGrp="1"/>
          </p:cNvSpPr>
          <p:nvPr>
            <p:ph type="body" idx="4294967295"/>
          </p:nvPr>
        </p:nvSpPr>
        <p:spPr>
          <a:xfrm>
            <a:off x="457200" y="2076450"/>
            <a:ext cx="8229600" cy="4049713"/>
          </a:xfrm>
        </p:spPr>
        <p:txBody>
          <a:bodyPr/>
          <a:lstStyle/>
          <a:p>
            <a:pPr algn="ctr">
              <a:buFont typeface="Arial" pitchFamily="34" charset="0"/>
              <a:buNone/>
            </a:pPr>
            <a:endParaRPr lang="en-US" sz="3000" dirty="0" smtClean="0">
              <a:latin typeface="Arial" pitchFamily="34" charset="0"/>
            </a:endParaRPr>
          </a:p>
          <a:p>
            <a:pPr algn="ctr">
              <a:buFont typeface="Arial" pitchFamily="34" charset="0"/>
              <a:buNone/>
            </a:pPr>
            <a:r>
              <a:rPr lang="en-US" sz="3000" dirty="0" smtClean="0">
                <a:solidFill>
                  <a:schemeClr val="tx1"/>
                </a:solidFill>
                <a:latin typeface="Arial" pitchFamily="34" charset="0"/>
              </a:rPr>
              <a:t>We all wish to feel that our lives mattered…</a:t>
            </a:r>
          </a:p>
          <a:p>
            <a:pPr algn="ctr">
              <a:buFont typeface="Arial" pitchFamily="34" charset="0"/>
              <a:buNone/>
            </a:pPr>
            <a:r>
              <a:rPr lang="en-US" sz="3000" dirty="0" smtClean="0">
                <a:solidFill>
                  <a:schemeClr val="tx1"/>
                </a:solidFill>
                <a:latin typeface="Arial" pitchFamily="34" charset="0"/>
              </a:rPr>
              <a:t>that we made a difference while we were here,</a:t>
            </a:r>
          </a:p>
          <a:p>
            <a:pPr algn="ctr">
              <a:buFont typeface="Arial" pitchFamily="34" charset="0"/>
              <a:buNone/>
            </a:pPr>
            <a:r>
              <a:rPr lang="en-US" sz="3000" dirty="0" smtClean="0">
                <a:solidFill>
                  <a:schemeClr val="tx1"/>
                </a:solidFill>
                <a:latin typeface="Arial" pitchFamily="34" charset="0"/>
              </a:rPr>
              <a:t>that we leave this world with few or no regrets,</a:t>
            </a:r>
          </a:p>
          <a:p>
            <a:pPr algn="ctr">
              <a:buFont typeface="Arial" pitchFamily="34" charset="0"/>
              <a:buNone/>
            </a:pPr>
            <a:r>
              <a:rPr lang="en-US" sz="3000" dirty="0" smtClean="0">
                <a:solidFill>
                  <a:schemeClr val="tx1"/>
                </a:solidFill>
                <a:latin typeface="Arial" pitchFamily="34" charset="0"/>
              </a:rPr>
              <a:t>and that we will be remembered favorably.</a:t>
            </a:r>
          </a:p>
          <a:p>
            <a:pPr>
              <a:buFont typeface="Arial" pitchFamily="34" charset="0"/>
              <a:buNone/>
            </a:pPr>
            <a:endParaRPr lang="en-US" sz="2400"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descr="Fotolia_2603684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p:cNvSpPr>
          <p:nvPr/>
        </p:nvSpPr>
        <p:spPr bwMode="auto">
          <a:xfrm>
            <a:off x="457200" y="160111"/>
            <a:ext cx="82296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3600" b="1" dirty="0">
              <a:solidFill>
                <a:schemeClr val="bg1"/>
              </a:solidFill>
              <a:latin typeface="Lucida Calligraphy" pitchFamily="66" charset="0"/>
              <a:cs typeface="Arial" charset="0"/>
            </a:endParaRPr>
          </a:p>
          <a:p>
            <a:pPr algn="ctr" eaLnBrk="0" hangingPunct="0"/>
            <a:r>
              <a:rPr lang="en-US" sz="3600" b="1" dirty="0" smtClean="0">
                <a:solidFill>
                  <a:schemeClr val="bg1"/>
                </a:solidFill>
                <a:latin typeface="Lucida Calligraphy" pitchFamily="66" charset="0"/>
                <a:cs typeface="Arial" charset="0"/>
              </a:rPr>
              <a:t>Legacy of Values</a:t>
            </a:r>
            <a:endParaRPr lang="en-US" sz="3600" b="1" dirty="0">
              <a:solidFill>
                <a:schemeClr val="bg1"/>
              </a:solidFill>
              <a:latin typeface="Lucida Calligraphy" pitchFamily="66" charset="0"/>
              <a:cs typeface="Arial" charset="0"/>
            </a:endParaRPr>
          </a:p>
          <a:p>
            <a:pPr algn="ctr" eaLnBrk="0" hangingPunct="0"/>
            <a:endParaRPr lang="en-US" sz="3600" b="1" dirty="0">
              <a:solidFill>
                <a:schemeClr val="bg1"/>
              </a:solidFill>
              <a:latin typeface="Lucida Calligraphy" pitchFamily="66" charset="0"/>
              <a:cs typeface="Arial" charset="0"/>
            </a:endParaRPr>
          </a:p>
        </p:txBody>
      </p:sp>
      <p:sp>
        <p:nvSpPr>
          <p:cNvPr id="14341" name="Text Box 5"/>
          <p:cNvSpPr txBox="1">
            <a:spLocks noChangeArrowheads="1"/>
          </p:cNvSpPr>
          <p:nvPr/>
        </p:nvSpPr>
        <p:spPr bwMode="auto">
          <a:xfrm>
            <a:off x="1741713" y="5268585"/>
            <a:ext cx="5936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smtClean="0">
                <a:solidFill>
                  <a:schemeClr val="bg1"/>
                </a:solidFill>
                <a:latin typeface="Lucida Calligraphy" pitchFamily="66" charset="0"/>
              </a:rPr>
              <a:t>The Voice of the Heart</a:t>
            </a:r>
            <a:endParaRPr lang="en-US" sz="3200" b="1" dirty="0">
              <a:solidFill>
                <a:schemeClr val="bg1"/>
              </a:solidFill>
              <a:latin typeface="Lucida Calligraphy" pitchFamily="66" charset="0"/>
            </a:endParaRPr>
          </a:p>
        </p:txBody>
      </p:sp>
    </p:spTree>
    <p:extLst>
      <p:ext uri="{BB962C8B-B14F-4D97-AF65-F5344CB8AC3E}">
        <p14:creationId xmlns:p14="http://schemas.microsoft.com/office/powerpoint/2010/main" val="143993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r>
              <a:rPr lang="en-US" sz="3600" b="1" dirty="0" smtClean="0">
                <a:latin typeface="Lucida Calligraphy" pitchFamily="66" charset="0"/>
              </a:rPr>
              <a:t>Our Legacy of Values</a:t>
            </a:r>
          </a:p>
        </p:txBody>
      </p:sp>
      <p:sp>
        <p:nvSpPr>
          <p:cNvPr id="15363" name="Rectangle 3"/>
          <p:cNvSpPr>
            <a:spLocks noGrp="1"/>
          </p:cNvSpPr>
          <p:nvPr>
            <p:ph type="body" idx="4294967295"/>
          </p:nvPr>
        </p:nvSpPr>
        <p:spPr>
          <a:xfrm>
            <a:off x="558800" y="1812108"/>
            <a:ext cx="4956629" cy="3615192"/>
          </a:xfrm>
        </p:spPr>
        <p:txBody>
          <a:bodyPr/>
          <a:lstStyle/>
          <a:p>
            <a:pPr algn="ctr">
              <a:buFont typeface="Arial" charset="0"/>
              <a:buNone/>
            </a:pPr>
            <a:endParaRPr lang="en-US" altLang="en-US" sz="2800" dirty="0"/>
          </a:p>
          <a:p>
            <a:pPr algn="ctr">
              <a:buFont typeface="Arial" charset="0"/>
              <a:buNone/>
            </a:pPr>
            <a:r>
              <a:rPr lang="en-US" altLang="en-US" sz="3200" i="1" dirty="0" smtClean="0">
                <a:solidFill>
                  <a:schemeClr val="tx1"/>
                </a:solidFill>
              </a:rPr>
              <a:t>We all want to be remembered and</a:t>
            </a:r>
            <a:br>
              <a:rPr lang="en-US" altLang="en-US" sz="3200" i="1" dirty="0" smtClean="0">
                <a:solidFill>
                  <a:schemeClr val="tx1"/>
                </a:solidFill>
              </a:rPr>
            </a:br>
            <a:r>
              <a:rPr lang="en-US" altLang="en-US" sz="3200" i="1" dirty="0" smtClean="0">
                <a:solidFill>
                  <a:schemeClr val="tx1"/>
                </a:solidFill>
              </a:rPr>
              <a:t>everyone leaves something behind.</a:t>
            </a:r>
          </a:p>
          <a:p>
            <a:pPr algn="ctr">
              <a:buFont typeface="Arial" charset="0"/>
              <a:buNone/>
            </a:pPr>
            <a:endParaRPr lang="en-US" altLang="en-US" dirty="0" smtClean="0">
              <a:solidFill>
                <a:schemeClr val="tx1"/>
              </a:solidFill>
              <a:latin typeface="Lucida Calligraphy" pitchFamily="66" charset="0"/>
            </a:endParaRPr>
          </a:p>
          <a:p>
            <a:pPr algn="ctr">
              <a:buFont typeface="Arial" charset="0"/>
              <a:buNone/>
            </a:pPr>
            <a:r>
              <a:rPr lang="en-US" altLang="en-US" sz="1400" dirty="0" smtClean="0">
                <a:solidFill>
                  <a:schemeClr val="tx1"/>
                </a:solidFill>
                <a:latin typeface="+mj-lt"/>
              </a:rPr>
              <a:t>Seniab</a:t>
            </a:r>
            <a:r>
              <a:rPr lang="en-US" altLang="en-US" sz="1400" dirty="0" smtClean="0">
                <a:solidFill>
                  <a:schemeClr val="tx1"/>
                </a:solidFill>
              </a:rPr>
              <a:t/>
            </a:r>
            <a:br>
              <a:rPr lang="en-US" altLang="en-US" sz="1400" dirty="0" smtClean="0">
                <a:solidFill>
                  <a:schemeClr val="tx1"/>
                </a:solidFill>
              </a:rPr>
            </a:br>
            <a:endParaRPr lang="en-US" altLang="en-US" sz="1400" dirty="0" smtClean="0">
              <a:solidFill>
                <a:schemeClr val="tx1"/>
              </a:solidFill>
            </a:endParaRPr>
          </a:p>
          <a:p>
            <a:pPr algn="ctr">
              <a:buFont typeface="Arial" charset="0"/>
              <a:buNone/>
            </a:pPr>
            <a:endParaRPr lang="en-US" altLang="en-US" sz="1400" dirty="0" smtClean="0"/>
          </a:p>
          <a:p>
            <a:pPr algn="ctr">
              <a:buFont typeface="Arial" charset="0"/>
              <a:buNone/>
            </a:pPr>
            <a:endParaRPr lang="en-US" altLang="en-US" sz="1400" dirty="0" smtClean="0"/>
          </a:p>
          <a:p>
            <a:endParaRPr lang="en-US" sz="1400" dirty="0" smtClean="0"/>
          </a:p>
          <a:p>
            <a:pPr>
              <a:buFont typeface="Arial" charset="0"/>
              <a:buNone/>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123" y="1783080"/>
            <a:ext cx="2369508" cy="3566160"/>
          </a:xfrm>
          <a:prstGeom prst="rect">
            <a:avLst/>
          </a:prstGeom>
          <a:ln w="38100">
            <a:solidFill>
              <a:schemeClr val="bg1">
                <a:lumMod val="50000"/>
              </a:schemeClr>
            </a:solidFill>
          </a:ln>
        </p:spPr>
      </p:pic>
    </p:spTree>
    <p:extLst>
      <p:ext uri="{BB962C8B-B14F-4D97-AF65-F5344CB8AC3E}">
        <p14:creationId xmlns:p14="http://schemas.microsoft.com/office/powerpoint/2010/main" val="1182290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r>
              <a:rPr lang="en-US" sz="3600" b="1" dirty="0">
                <a:latin typeface="Lucida Calligraphy" pitchFamily="66" charset="0"/>
              </a:rPr>
              <a:t>Our Legacy of Values</a:t>
            </a:r>
            <a:endParaRPr lang="en-US" sz="3600" b="1" dirty="0" smtClean="0">
              <a:latin typeface="Lucida Calligraphy" pitchFamily="66" charset="0"/>
            </a:endParaRPr>
          </a:p>
        </p:txBody>
      </p:sp>
      <p:sp>
        <p:nvSpPr>
          <p:cNvPr id="19459" name="Rectangle 3"/>
          <p:cNvSpPr>
            <a:spLocks noGrp="1"/>
          </p:cNvSpPr>
          <p:nvPr>
            <p:ph type="body" idx="4294967295"/>
          </p:nvPr>
        </p:nvSpPr>
        <p:spPr>
          <a:xfrm>
            <a:off x="457200" y="1393371"/>
            <a:ext cx="8229600" cy="4778829"/>
          </a:xfrm>
        </p:spPr>
        <p:txBody>
          <a:bodyPr/>
          <a:lstStyle/>
          <a:p>
            <a:pPr lvl="2">
              <a:buFont typeface="Arial" charset="0"/>
              <a:buNone/>
            </a:pPr>
            <a:r>
              <a:rPr lang="en-US" sz="2800" dirty="0" smtClean="0">
                <a:solidFill>
                  <a:schemeClr val="tx1"/>
                </a:solidFill>
              </a:rPr>
              <a:t>What is an Ethical Will?</a:t>
            </a:r>
          </a:p>
          <a:p>
            <a:pPr lvl="3">
              <a:buFont typeface="Arial" charset="0"/>
              <a:buNone/>
            </a:pPr>
            <a:r>
              <a:rPr lang="en-US" sz="2800" dirty="0" smtClean="0">
                <a:solidFill>
                  <a:schemeClr val="tx1"/>
                </a:solidFill>
              </a:rPr>
              <a:t>A way to record and share your</a:t>
            </a:r>
          </a:p>
          <a:p>
            <a:pPr lvl="4">
              <a:buFont typeface="Wingdings" pitchFamily="2" charset="2"/>
              <a:buChar char="§"/>
            </a:pPr>
            <a:r>
              <a:rPr lang="en-US" sz="2600" dirty="0" smtClean="0">
                <a:solidFill>
                  <a:schemeClr val="tx1"/>
                </a:solidFill>
              </a:rPr>
              <a:t>values</a:t>
            </a:r>
          </a:p>
          <a:p>
            <a:pPr lvl="4">
              <a:buFont typeface="Wingdings" pitchFamily="2" charset="2"/>
              <a:buChar char="§"/>
            </a:pPr>
            <a:r>
              <a:rPr lang="en-US" sz="2600" dirty="0">
                <a:solidFill>
                  <a:schemeClr val="tx1"/>
                </a:solidFill>
              </a:rPr>
              <a:t>f</a:t>
            </a:r>
            <a:r>
              <a:rPr lang="en-US" sz="2600" dirty="0" smtClean="0">
                <a:solidFill>
                  <a:schemeClr val="tx1"/>
                </a:solidFill>
              </a:rPr>
              <a:t>aith</a:t>
            </a:r>
          </a:p>
          <a:p>
            <a:pPr lvl="4">
              <a:buFont typeface="Wingdings" pitchFamily="2" charset="2"/>
              <a:buChar char="§"/>
            </a:pPr>
            <a:r>
              <a:rPr lang="en-US" sz="2600" dirty="0" smtClean="0">
                <a:solidFill>
                  <a:schemeClr val="tx1"/>
                </a:solidFill>
              </a:rPr>
              <a:t>beliefs</a:t>
            </a:r>
          </a:p>
          <a:p>
            <a:pPr lvl="4">
              <a:buFont typeface="Wingdings" pitchFamily="2" charset="2"/>
              <a:buChar char="§"/>
            </a:pPr>
            <a:r>
              <a:rPr lang="en-US" sz="2600" dirty="0" smtClean="0">
                <a:solidFill>
                  <a:schemeClr val="tx1"/>
                </a:solidFill>
              </a:rPr>
              <a:t>life lessons</a:t>
            </a:r>
          </a:p>
          <a:p>
            <a:pPr lvl="4">
              <a:buFont typeface="Wingdings" pitchFamily="2" charset="2"/>
              <a:buChar char="§"/>
            </a:pPr>
            <a:r>
              <a:rPr lang="en-US" sz="2600" dirty="0" smtClean="0">
                <a:solidFill>
                  <a:schemeClr val="tx1"/>
                </a:solidFill>
              </a:rPr>
              <a:t>hopes for the future </a:t>
            </a:r>
          </a:p>
          <a:p>
            <a:pPr lvl="4">
              <a:buFont typeface="Wingdings" pitchFamily="2" charset="2"/>
              <a:buChar char="§"/>
            </a:pPr>
            <a:r>
              <a:rPr lang="en-US" sz="2600" dirty="0" smtClean="0">
                <a:solidFill>
                  <a:schemeClr val="tx1"/>
                </a:solidFill>
              </a:rPr>
              <a:t>love</a:t>
            </a:r>
          </a:p>
          <a:p>
            <a:pPr lvl="4">
              <a:buFont typeface="Wingdings" pitchFamily="2" charset="2"/>
              <a:buChar char="§"/>
            </a:pPr>
            <a:r>
              <a:rPr lang="en-US" sz="2600" dirty="0" smtClean="0">
                <a:solidFill>
                  <a:schemeClr val="tx1"/>
                </a:solidFill>
              </a:rPr>
              <a:t>forgiveness	</a:t>
            </a:r>
            <a:r>
              <a:rPr lang="en-US" sz="2800" dirty="0" smtClean="0">
                <a:solidFill>
                  <a:schemeClr val="tx1"/>
                </a:solidFill>
              </a:rPr>
              <a:t>			</a:t>
            </a:r>
          </a:p>
          <a:p>
            <a:pPr lvl="3">
              <a:buFont typeface="Arial" charset="0"/>
              <a:buNone/>
            </a:pPr>
            <a:r>
              <a:rPr lang="en-US" sz="2800" dirty="0" smtClean="0">
                <a:solidFill>
                  <a:schemeClr val="tx1"/>
                </a:solidFill>
              </a:rPr>
              <a:t>with family, friends, and community.</a:t>
            </a:r>
          </a:p>
          <a:p>
            <a:pPr>
              <a:buFont typeface="Arial" charset="0"/>
              <a:buNone/>
            </a:pPr>
            <a:endParaRPr lang="en-US" sz="2800" dirty="0" smtClean="0"/>
          </a:p>
        </p:txBody>
      </p:sp>
    </p:spTree>
    <p:extLst>
      <p:ext uri="{BB962C8B-B14F-4D97-AF65-F5344CB8AC3E}">
        <p14:creationId xmlns:p14="http://schemas.microsoft.com/office/powerpoint/2010/main" val="226196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277813" y="352425"/>
            <a:ext cx="8601075" cy="1143000"/>
          </a:xfrm>
        </p:spPr>
        <p:txBody>
          <a:bodyPr/>
          <a:lstStyle/>
          <a:p>
            <a:r>
              <a:rPr lang="en-US" sz="3600" b="1" dirty="0" smtClean="0">
                <a:latin typeface="Lucida Calligraphy" pitchFamily="66" charset="0"/>
              </a:rPr>
              <a:t>What is a Legacy Journey?</a:t>
            </a:r>
          </a:p>
        </p:txBody>
      </p:sp>
      <p:sp>
        <p:nvSpPr>
          <p:cNvPr id="4" name="Content Placeholder 2"/>
          <p:cNvSpPr>
            <a:spLocks noGrp="1"/>
          </p:cNvSpPr>
          <p:nvPr>
            <p:ph idx="1"/>
          </p:nvPr>
        </p:nvSpPr>
        <p:spPr>
          <a:xfrm>
            <a:off x="290513" y="2459038"/>
            <a:ext cx="8548687" cy="3498850"/>
          </a:xfrm>
        </p:spPr>
        <p:txBody>
          <a:bodyPr/>
          <a:lstStyle/>
          <a:p>
            <a:pPr marL="0" indent="0" algn="ctr">
              <a:buFont typeface="Arial" charset="0"/>
              <a:buNone/>
              <a:defRPr/>
            </a:pPr>
            <a:r>
              <a:rPr lang="en-US" sz="3200" dirty="0" smtClean="0">
                <a:solidFill>
                  <a:schemeClr val="tx1"/>
                </a:solidFill>
              </a:rPr>
              <a:t>Articulating our values, hopes and life lessons;</a:t>
            </a:r>
          </a:p>
          <a:p>
            <a:pPr marL="0" indent="0" algn="ctr">
              <a:buFont typeface="Arial" charset="0"/>
              <a:buNone/>
              <a:defRPr/>
            </a:pPr>
            <a:r>
              <a:rPr lang="en-US" sz="3200" dirty="0">
                <a:solidFill>
                  <a:schemeClr val="tx1"/>
                </a:solidFill>
              </a:rPr>
              <a:t>c</a:t>
            </a:r>
            <a:r>
              <a:rPr lang="en-US" sz="3200" dirty="0" smtClean="0">
                <a:solidFill>
                  <a:schemeClr val="tx1"/>
                </a:solidFill>
              </a:rPr>
              <a:t>onveying our life wisdom through our stories;</a:t>
            </a:r>
          </a:p>
          <a:p>
            <a:pPr marL="0" indent="0" algn="ctr">
              <a:buFont typeface="Arial" charset="0"/>
              <a:buNone/>
              <a:defRPr/>
            </a:pPr>
            <a:r>
              <a:rPr lang="en-US" sz="3200" dirty="0">
                <a:solidFill>
                  <a:schemeClr val="tx1"/>
                </a:solidFill>
              </a:rPr>
              <a:t>a</a:t>
            </a:r>
            <a:r>
              <a:rPr lang="en-US" sz="3200" dirty="0" smtClean="0">
                <a:solidFill>
                  <a:schemeClr val="tx1"/>
                </a:solidFill>
              </a:rPr>
              <a:t>nd aligning our generosity with our actions.</a:t>
            </a:r>
          </a:p>
          <a:p>
            <a:pPr marL="0" indent="0" algn="ctr">
              <a:buFont typeface="Arial" charset="0"/>
              <a:buNone/>
              <a:defRPr/>
            </a:pPr>
            <a:endParaRPr lang="en-US" sz="3200" dirty="0" smtClean="0">
              <a:solidFill>
                <a:schemeClr val="tx1">
                  <a:lumMod val="95000"/>
                  <a:lumOff val="5000"/>
                </a:schemeClr>
              </a:solidFill>
            </a:endParaRPr>
          </a:p>
        </p:txBody>
      </p:sp>
    </p:spTree>
    <p:extLst>
      <p:ext uri="{BB962C8B-B14F-4D97-AF65-F5344CB8AC3E}">
        <p14:creationId xmlns:p14="http://schemas.microsoft.com/office/powerpoint/2010/main" val="30514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Legacy’s Impact on Resiliency</a:t>
            </a:r>
            <a:endParaRPr lang="en-US" b="1" dirty="0"/>
          </a:p>
        </p:txBody>
      </p:sp>
      <p:sp>
        <p:nvSpPr>
          <p:cNvPr id="3" name="Content Placeholder 2"/>
          <p:cNvSpPr>
            <a:spLocks noGrp="1"/>
          </p:cNvSpPr>
          <p:nvPr>
            <p:ph idx="1"/>
          </p:nvPr>
        </p:nvSpPr>
        <p:spPr/>
        <p:txBody>
          <a:bodyPr>
            <a:normAutofit/>
          </a:bodyPr>
          <a:lstStyle/>
          <a:p>
            <a:r>
              <a:rPr lang="en-US" sz="2400" b="1" dirty="0" smtClean="0">
                <a:solidFill>
                  <a:schemeClr val="tx1"/>
                </a:solidFill>
              </a:rPr>
              <a:t>Children who know family stories and values have higher self-esteem and are better prepared to handle life’s ups an downs.</a:t>
            </a:r>
          </a:p>
          <a:p>
            <a:pPr>
              <a:buNone/>
            </a:pPr>
            <a:endParaRPr lang="en-US" sz="2400" b="1" dirty="0" smtClean="0">
              <a:solidFill>
                <a:schemeClr val="tx1"/>
              </a:solidFill>
            </a:endParaRPr>
          </a:p>
          <a:p>
            <a:r>
              <a:rPr lang="en-US" sz="2400" b="1" dirty="0" smtClean="0">
                <a:solidFill>
                  <a:schemeClr val="tx1"/>
                </a:solidFill>
              </a:rPr>
              <a:t>Engaging in life reflection during difficult times often results in greater resiliency and hope.</a:t>
            </a:r>
          </a:p>
          <a:p>
            <a:pPr>
              <a:buNone/>
            </a:pPr>
            <a:endParaRPr lang="en-US" sz="2400" b="1" dirty="0" smtClean="0">
              <a:solidFill>
                <a:schemeClr val="tx1"/>
              </a:solidFill>
            </a:endParaRPr>
          </a:p>
          <a:p>
            <a:r>
              <a:rPr lang="en-US" sz="2400" b="1" dirty="0" smtClean="0">
                <a:solidFill>
                  <a:schemeClr val="tx1"/>
                </a:solidFill>
              </a:rPr>
              <a:t>Understanding our stories, values and passions helps us live our lives with greater purpose and intent.</a:t>
            </a:r>
            <a:endParaRPr lang="en-US" sz="2400" b="1" dirty="0">
              <a:solidFill>
                <a:schemeClr val="tx1"/>
              </a:solidFill>
            </a:endParaRPr>
          </a:p>
        </p:txBody>
      </p:sp>
    </p:spTree>
    <p:extLst>
      <p:ext uri="{BB962C8B-B14F-4D97-AF65-F5344CB8AC3E}">
        <p14:creationId xmlns:p14="http://schemas.microsoft.com/office/powerpoint/2010/main" val="402233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Arial"/>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16581</TotalTime>
  <Words>1285</Words>
  <Application>Microsoft Office PowerPoint</Application>
  <PresentationFormat>On-screen Show (4:3)</PresentationFormat>
  <Paragraphs>170</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Why Create a Legacy?</vt:lpstr>
      <vt:lpstr>Life Purpose</vt:lpstr>
      <vt:lpstr>PowerPoint Presentation</vt:lpstr>
      <vt:lpstr>Our Legacy of Values</vt:lpstr>
      <vt:lpstr>Our Legacy of Values</vt:lpstr>
      <vt:lpstr>What is a Legacy Journey?</vt:lpstr>
      <vt:lpstr>Legacy’s Impact on Resiliency</vt:lpstr>
      <vt:lpstr>Our Legacy of Values</vt:lpstr>
      <vt:lpstr>Four Phases of Adulthood</vt:lpstr>
      <vt:lpstr>Midlife Re-evaluation: 30s-60s</vt:lpstr>
      <vt:lpstr>Liberation: 50s-60s</vt:lpstr>
      <vt:lpstr>Summing Up: Late 60s-70s</vt:lpstr>
      <vt:lpstr>Encore: 70s and Beyond</vt:lpstr>
      <vt:lpstr>Our Legacy of Values</vt:lpstr>
      <vt:lpstr>Next Steps </vt:lpstr>
    </vt:vector>
  </TitlesOfParts>
  <Company>Celebrations of 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Tracie Ward</dc:creator>
  <cp:lastModifiedBy>BEA</cp:lastModifiedBy>
  <cp:revision>178</cp:revision>
  <cp:lastPrinted>2016-11-07T01:12:02Z</cp:lastPrinted>
  <dcterms:created xsi:type="dcterms:W3CDTF">2010-09-16T15:19:09Z</dcterms:created>
  <dcterms:modified xsi:type="dcterms:W3CDTF">2017-03-09T13:08:53Z</dcterms:modified>
</cp:coreProperties>
</file>